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85" r:id="rId3"/>
    <p:sldId id="286" r:id="rId4"/>
    <p:sldId id="287" r:id="rId5"/>
    <p:sldId id="288" r:id="rId6"/>
    <p:sldId id="289" r:id="rId7"/>
    <p:sldId id="284" r:id="rId8"/>
    <p:sldId id="256" r:id="rId9"/>
    <p:sldId id="260" r:id="rId10"/>
    <p:sldId id="262" r:id="rId11"/>
    <p:sldId id="266" r:id="rId12"/>
    <p:sldId id="263" r:id="rId13"/>
    <p:sldId id="265" r:id="rId14"/>
    <p:sldId id="264" r:id="rId15"/>
    <p:sldId id="258" r:id="rId16"/>
    <p:sldId id="261" r:id="rId17"/>
    <p:sldId id="268" r:id="rId18"/>
    <p:sldId id="271" r:id="rId19"/>
    <p:sldId id="269" r:id="rId20"/>
    <p:sldId id="272" r:id="rId21"/>
    <p:sldId id="270" r:id="rId22"/>
    <p:sldId id="273" r:id="rId23"/>
    <p:sldId id="267" r:id="rId24"/>
    <p:sldId id="280" r:id="rId25"/>
    <p:sldId id="275" r:id="rId26"/>
    <p:sldId id="279" r:id="rId27"/>
    <p:sldId id="276" r:id="rId28"/>
    <p:sldId id="278" r:id="rId29"/>
    <p:sldId id="277" r:id="rId30"/>
    <p:sldId id="274" r:id="rId31"/>
    <p:sldId id="281" r:id="rId32"/>
    <p:sldId id="28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912C"/>
    <a:srgbClr val="BBC9B3"/>
    <a:srgbClr val="15210D"/>
    <a:srgbClr val="FBC5C5"/>
    <a:srgbClr val="9A0A0A"/>
    <a:srgbClr val="C30D0D"/>
    <a:srgbClr val="B8D2EE"/>
    <a:srgbClr val="A8C7EA"/>
    <a:srgbClr val="235995"/>
    <a:srgbClr val="2D72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5" d="100"/>
          <a:sy n="115" d="100"/>
        </p:scale>
        <p:origin x="5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2E1D09-959A-4987-A46D-DFE85281487C}"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DB8EC-36E3-4096-A468-701885C8732C}" type="slidenum">
              <a:rPr lang="en-US" smtClean="0"/>
              <a:t>‹#›</a:t>
            </a:fld>
            <a:endParaRPr lang="en-US"/>
          </a:p>
        </p:txBody>
      </p:sp>
    </p:spTree>
    <p:extLst>
      <p:ext uri="{BB962C8B-B14F-4D97-AF65-F5344CB8AC3E}">
        <p14:creationId xmlns:p14="http://schemas.microsoft.com/office/powerpoint/2010/main" val="90900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2E1D09-959A-4987-A46D-DFE85281487C}"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DB8EC-36E3-4096-A468-701885C8732C}" type="slidenum">
              <a:rPr lang="en-US" smtClean="0"/>
              <a:t>‹#›</a:t>
            </a:fld>
            <a:endParaRPr lang="en-US"/>
          </a:p>
        </p:txBody>
      </p:sp>
    </p:spTree>
    <p:extLst>
      <p:ext uri="{BB962C8B-B14F-4D97-AF65-F5344CB8AC3E}">
        <p14:creationId xmlns:p14="http://schemas.microsoft.com/office/powerpoint/2010/main" val="18247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2E1D09-959A-4987-A46D-DFE85281487C}"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DB8EC-36E3-4096-A468-701885C8732C}" type="slidenum">
              <a:rPr lang="en-US" smtClean="0"/>
              <a:t>‹#›</a:t>
            </a:fld>
            <a:endParaRPr lang="en-US"/>
          </a:p>
        </p:txBody>
      </p:sp>
    </p:spTree>
    <p:extLst>
      <p:ext uri="{BB962C8B-B14F-4D97-AF65-F5344CB8AC3E}">
        <p14:creationId xmlns:p14="http://schemas.microsoft.com/office/powerpoint/2010/main" val="364593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2E1D09-959A-4987-A46D-DFE85281487C}"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DB8EC-36E3-4096-A468-701885C8732C}" type="slidenum">
              <a:rPr lang="en-US" smtClean="0"/>
              <a:t>‹#›</a:t>
            </a:fld>
            <a:endParaRPr lang="en-US"/>
          </a:p>
        </p:txBody>
      </p:sp>
    </p:spTree>
    <p:extLst>
      <p:ext uri="{BB962C8B-B14F-4D97-AF65-F5344CB8AC3E}">
        <p14:creationId xmlns:p14="http://schemas.microsoft.com/office/powerpoint/2010/main" val="1433704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E1D09-959A-4987-A46D-DFE85281487C}"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DB8EC-36E3-4096-A468-701885C8732C}" type="slidenum">
              <a:rPr lang="en-US" smtClean="0"/>
              <a:t>‹#›</a:t>
            </a:fld>
            <a:endParaRPr lang="en-US"/>
          </a:p>
        </p:txBody>
      </p:sp>
    </p:spTree>
    <p:extLst>
      <p:ext uri="{BB962C8B-B14F-4D97-AF65-F5344CB8AC3E}">
        <p14:creationId xmlns:p14="http://schemas.microsoft.com/office/powerpoint/2010/main" val="385014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2E1D09-959A-4987-A46D-DFE85281487C}" type="datetimeFigureOut">
              <a:rPr lang="en-US" smtClean="0"/>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DB8EC-36E3-4096-A468-701885C8732C}" type="slidenum">
              <a:rPr lang="en-US" smtClean="0"/>
              <a:t>‹#›</a:t>
            </a:fld>
            <a:endParaRPr lang="en-US"/>
          </a:p>
        </p:txBody>
      </p:sp>
    </p:spTree>
    <p:extLst>
      <p:ext uri="{BB962C8B-B14F-4D97-AF65-F5344CB8AC3E}">
        <p14:creationId xmlns:p14="http://schemas.microsoft.com/office/powerpoint/2010/main" val="3030151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2E1D09-959A-4987-A46D-DFE85281487C}" type="datetimeFigureOut">
              <a:rPr lang="en-US" smtClean="0"/>
              <a:t>2/19/2016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DB8EC-36E3-4096-A468-701885C8732C}" type="slidenum">
              <a:rPr lang="en-US" smtClean="0"/>
              <a:t>‹#›</a:t>
            </a:fld>
            <a:endParaRPr lang="en-US"/>
          </a:p>
        </p:txBody>
      </p:sp>
    </p:spTree>
    <p:extLst>
      <p:ext uri="{BB962C8B-B14F-4D97-AF65-F5344CB8AC3E}">
        <p14:creationId xmlns:p14="http://schemas.microsoft.com/office/powerpoint/2010/main" val="1199844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2E1D09-959A-4987-A46D-DFE85281487C}" type="datetimeFigureOut">
              <a:rPr lang="en-US" smtClean="0"/>
              <a:t>2/19/2016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6DB8EC-36E3-4096-A468-701885C8732C}" type="slidenum">
              <a:rPr lang="en-US" smtClean="0"/>
              <a:t>‹#›</a:t>
            </a:fld>
            <a:endParaRPr lang="en-US"/>
          </a:p>
        </p:txBody>
      </p:sp>
    </p:spTree>
    <p:extLst>
      <p:ext uri="{BB962C8B-B14F-4D97-AF65-F5344CB8AC3E}">
        <p14:creationId xmlns:p14="http://schemas.microsoft.com/office/powerpoint/2010/main" val="198073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E1D09-959A-4987-A46D-DFE85281487C}" type="datetimeFigureOut">
              <a:rPr lang="en-US" smtClean="0"/>
              <a:t>2/19/2016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6DB8EC-36E3-4096-A468-701885C8732C}" type="slidenum">
              <a:rPr lang="en-US" smtClean="0"/>
              <a:t>‹#›</a:t>
            </a:fld>
            <a:endParaRPr lang="en-US"/>
          </a:p>
        </p:txBody>
      </p:sp>
    </p:spTree>
    <p:extLst>
      <p:ext uri="{BB962C8B-B14F-4D97-AF65-F5344CB8AC3E}">
        <p14:creationId xmlns:p14="http://schemas.microsoft.com/office/powerpoint/2010/main" val="4083703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E1D09-959A-4987-A46D-DFE85281487C}" type="datetimeFigureOut">
              <a:rPr lang="en-US" smtClean="0"/>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DB8EC-36E3-4096-A468-701885C8732C}" type="slidenum">
              <a:rPr lang="en-US" smtClean="0"/>
              <a:t>‹#›</a:t>
            </a:fld>
            <a:endParaRPr lang="en-US"/>
          </a:p>
        </p:txBody>
      </p:sp>
    </p:spTree>
    <p:extLst>
      <p:ext uri="{BB962C8B-B14F-4D97-AF65-F5344CB8AC3E}">
        <p14:creationId xmlns:p14="http://schemas.microsoft.com/office/powerpoint/2010/main" val="364482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E1D09-959A-4987-A46D-DFE85281487C}" type="datetimeFigureOut">
              <a:rPr lang="en-US" smtClean="0"/>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DB8EC-36E3-4096-A468-701885C8732C}" type="slidenum">
              <a:rPr lang="en-US" smtClean="0"/>
              <a:t>‹#›</a:t>
            </a:fld>
            <a:endParaRPr lang="en-US"/>
          </a:p>
        </p:txBody>
      </p:sp>
    </p:spTree>
    <p:extLst>
      <p:ext uri="{BB962C8B-B14F-4D97-AF65-F5344CB8AC3E}">
        <p14:creationId xmlns:p14="http://schemas.microsoft.com/office/powerpoint/2010/main" val="133806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E1D09-959A-4987-A46D-DFE85281487C}" type="datetimeFigureOut">
              <a:rPr lang="en-US" smtClean="0"/>
              <a:t>2/19/2016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DB8EC-36E3-4096-A468-701885C8732C}" type="slidenum">
              <a:rPr lang="en-US" smtClean="0"/>
              <a:t>‹#›</a:t>
            </a:fld>
            <a:endParaRPr lang="en-US"/>
          </a:p>
        </p:txBody>
      </p:sp>
    </p:spTree>
    <p:extLst>
      <p:ext uri="{BB962C8B-B14F-4D97-AF65-F5344CB8AC3E}">
        <p14:creationId xmlns:p14="http://schemas.microsoft.com/office/powerpoint/2010/main" val="2907188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35541" cy="6851656"/>
          </a:xfrm>
          <a:prstGeom prst="rect">
            <a:avLst/>
          </a:prstGeom>
        </p:spPr>
      </p:pic>
      <p:sp>
        <p:nvSpPr>
          <p:cNvPr id="7" name="Rectangle 6"/>
          <p:cNvSpPr/>
          <p:nvPr/>
        </p:nvSpPr>
        <p:spPr>
          <a:xfrm>
            <a:off x="0" y="0"/>
            <a:ext cx="9135541" cy="2308324"/>
          </a:xfrm>
          <a:prstGeom prst="rect">
            <a:avLst/>
          </a:prstGeom>
        </p:spPr>
        <p:txBody>
          <a:bodyPr wrap="square">
            <a:spAutoFit/>
          </a:bodyPr>
          <a:lstStyle/>
          <a:p>
            <a:pPr lvl="0" algn="ctr"/>
            <a:r>
              <a:rPr lang="en-US" sz="7200" b="1" dirty="0" smtClean="0">
                <a:ln w="10160">
                  <a:solidFill>
                    <a:srgbClr val="15210D"/>
                  </a:solidFill>
                  <a:prstDash val="solid"/>
                </a:ln>
                <a:solidFill>
                  <a:srgbClr val="BBC9B3"/>
                </a:solidFill>
                <a:effectLst>
                  <a:glow rad="190500">
                    <a:schemeClr val="accent6">
                      <a:lumMod val="50000"/>
                      <a:alpha val="70000"/>
                    </a:schemeClr>
                  </a:glow>
                  <a:outerShdw blurRad="38100" dist="22860" dir="5400000" algn="tl" rotWithShape="0">
                    <a:srgbClr val="000000">
                      <a:alpha val="30000"/>
                    </a:srgbClr>
                  </a:outerShdw>
                </a:effectLst>
              </a:rPr>
              <a:t>The Renewal of </a:t>
            </a:r>
          </a:p>
          <a:p>
            <a:pPr lvl="0" algn="ctr"/>
            <a:r>
              <a:rPr lang="en-US" sz="7200" b="1" dirty="0" smtClean="0">
                <a:ln w="10160">
                  <a:solidFill>
                    <a:srgbClr val="15210D"/>
                  </a:solidFill>
                  <a:prstDash val="solid"/>
                </a:ln>
                <a:solidFill>
                  <a:srgbClr val="BBC9B3"/>
                </a:solidFill>
                <a:effectLst>
                  <a:glow rad="190500">
                    <a:schemeClr val="accent6">
                      <a:lumMod val="50000"/>
                      <a:alpha val="70000"/>
                    </a:schemeClr>
                  </a:glow>
                  <a:outerShdw blurRad="38100" dist="22860" dir="5400000" algn="tl" rotWithShape="0">
                    <a:srgbClr val="000000">
                      <a:alpha val="30000"/>
                    </a:srgbClr>
                  </a:outerShdw>
                </a:effectLst>
              </a:rPr>
              <a:t>Your Mind</a:t>
            </a:r>
            <a:endParaRPr lang="en-US" sz="7200" b="1" dirty="0">
              <a:ln w="10160">
                <a:solidFill>
                  <a:srgbClr val="15210D"/>
                </a:solidFill>
                <a:prstDash val="solid"/>
              </a:ln>
              <a:solidFill>
                <a:srgbClr val="BBC9B3"/>
              </a:solidFill>
              <a:effectLst>
                <a:glow rad="190500">
                  <a:schemeClr val="accent6">
                    <a:lumMod val="50000"/>
                    <a:alpha val="70000"/>
                  </a:schemeClr>
                </a:glow>
                <a:outerShdw blurRad="38100" dist="22860" dir="5400000" algn="tl" rotWithShape="0">
                  <a:srgbClr val="000000">
                    <a:alpha val="30000"/>
                  </a:srgbClr>
                </a:outerShdw>
              </a:effectLst>
            </a:endParaRPr>
          </a:p>
        </p:txBody>
      </p:sp>
      <p:sp>
        <p:nvSpPr>
          <p:cNvPr id="8" name="Rectangle 7"/>
          <p:cNvSpPr/>
          <p:nvPr/>
        </p:nvSpPr>
        <p:spPr>
          <a:xfrm>
            <a:off x="-8459" y="2967335"/>
            <a:ext cx="9144000" cy="1754326"/>
          </a:xfrm>
          <a:prstGeom prst="rect">
            <a:avLst/>
          </a:prstGeom>
        </p:spPr>
        <p:txBody>
          <a:bodyPr wrap="square">
            <a:spAutoFit/>
          </a:bodyPr>
          <a:lstStyle/>
          <a:p>
            <a:pPr lvl="0" algn="ctr"/>
            <a:r>
              <a:rPr lang="en-US" sz="5400" b="1" dirty="0" smtClean="0">
                <a:ln w="10160">
                  <a:solidFill>
                    <a:schemeClr val="tx2">
                      <a:lumMod val="50000"/>
                    </a:schemeClr>
                  </a:solidFill>
                  <a:prstDash val="solid"/>
                </a:ln>
                <a:solidFill>
                  <a:schemeClr val="tx2">
                    <a:lumMod val="40000"/>
                    <a:lumOff val="60000"/>
                  </a:schemeClr>
                </a:solidFill>
                <a:effectLst>
                  <a:glow rad="190500">
                    <a:schemeClr val="tx2">
                      <a:lumMod val="75000"/>
                      <a:alpha val="70000"/>
                    </a:schemeClr>
                  </a:glow>
                  <a:outerShdw blurRad="38100" dist="22860" dir="5400000" algn="tl" rotWithShape="0">
                    <a:srgbClr val="000000">
                      <a:alpha val="30000"/>
                    </a:srgbClr>
                  </a:outerShdw>
                </a:effectLst>
              </a:rPr>
              <a:t>Practical Lessons on</a:t>
            </a:r>
          </a:p>
          <a:p>
            <a:pPr lvl="0" algn="ctr"/>
            <a:r>
              <a:rPr lang="en-US" sz="5400" b="1" dirty="0" smtClean="0">
                <a:ln w="10160">
                  <a:solidFill>
                    <a:schemeClr val="tx2">
                      <a:lumMod val="50000"/>
                    </a:schemeClr>
                  </a:solidFill>
                  <a:prstDash val="solid"/>
                </a:ln>
                <a:solidFill>
                  <a:schemeClr val="tx2">
                    <a:lumMod val="40000"/>
                    <a:lumOff val="60000"/>
                  </a:schemeClr>
                </a:solidFill>
                <a:effectLst>
                  <a:glow rad="190500">
                    <a:schemeClr val="tx2">
                      <a:lumMod val="75000"/>
                      <a:alpha val="70000"/>
                    </a:schemeClr>
                  </a:glow>
                  <a:outerShdw blurRad="38100" dist="22860" dir="5400000" algn="tl" rotWithShape="0">
                    <a:srgbClr val="000000">
                      <a:alpha val="30000"/>
                    </a:srgbClr>
                  </a:outerShdw>
                </a:effectLst>
              </a:rPr>
              <a:t>Being Transformed</a:t>
            </a:r>
            <a:endParaRPr lang="en-US" sz="5400" b="1" dirty="0">
              <a:ln w="10160">
                <a:solidFill>
                  <a:schemeClr val="tx2">
                    <a:lumMod val="50000"/>
                  </a:schemeClr>
                </a:solidFill>
                <a:prstDash val="solid"/>
              </a:ln>
              <a:solidFill>
                <a:schemeClr val="tx2">
                  <a:lumMod val="40000"/>
                  <a:lumOff val="60000"/>
                </a:schemeClr>
              </a:solidFill>
              <a:effectLst>
                <a:glow rad="190500">
                  <a:schemeClr val="tx2">
                    <a:lumMod val="75000"/>
                    <a:alpha val="70000"/>
                  </a:schemeClr>
                </a:glow>
                <a:outerShdw blurRad="38100" dist="22860" dir="5400000" algn="tl" rotWithShape="0">
                  <a:srgbClr val="000000">
                    <a:alpha val="30000"/>
                  </a:srgbClr>
                </a:outerShdw>
              </a:effectLst>
            </a:endParaRPr>
          </a:p>
        </p:txBody>
      </p:sp>
      <p:sp>
        <p:nvSpPr>
          <p:cNvPr id="9" name="Rectangle 8"/>
          <p:cNvSpPr/>
          <p:nvPr/>
        </p:nvSpPr>
        <p:spPr>
          <a:xfrm>
            <a:off x="1" y="5657671"/>
            <a:ext cx="9143999" cy="1077218"/>
          </a:xfrm>
          <a:prstGeom prst="rect">
            <a:avLst/>
          </a:prstGeom>
        </p:spPr>
        <p:txBody>
          <a:bodyPr wrap="square">
            <a:spAutoFit/>
          </a:bodyPr>
          <a:lstStyle/>
          <a:p>
            <a:pPr lvl="0" algn="ctr"/>
            <a:r>
              <a:rPr lang="en-US" sz="3200" b="1" dirty="0" err="1" smtClean="0">
                <a:ln w="10160">
                  <a:solidFill>
                    <a:prstClr val="black"/>
                  </a:solidFill>
                  <a:prstDash val="solid"/>
                </a:ln>
                <a:solidFill>
                  <a:srgbClr val="FFFFFF"/>
                </a:solidFill>
                <a:effectLst>
                  <a:glow rad="190500">
                    <a:prstClr val="black">
                      <a:alpha val="70000"/>
                    </a:prstClr>
                  </a:glow>
                  <a:outerShdw blurRad="38100" dist="22860" dir="5400000" algn="tl" rotWithShape="0">
                    <a:srgbClr val="000000">
                      <a:alpha val="30000"/>
                    </a:srgbClr>
                  </a:outerShdw>
                </a:effectLst>
              </a:rPr>
              <a:t>Elliotsville</a:t>
            </a:r>
            <a:r>
              <a:rPr lang="en-US" sz="3200" b="1" dirty="0" smtClean="0">
                <a:ln w="10160">
                  <a:solidFill>
                    <a:prstClr val="black"/>
                  </a:solidFill>
                  <a:prstDash val="solid"/>
                </a:ln>
                <a:solidFill>
                  <a:srgbClr val="FFFFFF"/>
                </a:solidFill>
                <a:effectLst>
                  <a:glow rad="190500">
                    <a:prstClr val="black">
                      <a:alpha val="70000"/>
                    </a:prstClr>
                  </a:glow>
                  <a:outerShdw blurRad="38100" dist="22860" dir="5400000" algn="tl" rotWithShape="0">
                    <a:srgbClr val="000000">
                      <a:alpha val="30000"/>
                    </a:srgbClr>
                  </a:outerShdw>
                </a:effectLst>
              </a:rPr>
              <a:t> Church of Christ</a:t>
            </a:r>
          </a:p>
          <a:p>
            <a:pPr lvl="0" algn="ctr"/>
            <a:r>
              <a:rPr lang="en-US" sz="3200" b="1" dirty="0" smtClean="0">
                <a:ln w="10160">
                  <a:solidFill>
                    <a:prstClr val="black"/>
                  </a:solidFill>
                  <a:prstDash val="solid"/>
                </a:ln>
                <a:solidFill>
                  <a:srgbClr val="FFFFFF"/>
                </a:solidFill>
                <a:effectLst>
                  <a:glow rad="190500">
                    <a:prstClr val="black">
                      <a:alpha val="70000"/>
                    </a:prstClr>
                  </a:glow>
                  <a:outerShdw blurRad="38100" dist="22860" dir="5400000" algn="tl" rotWithShape="0">
                    <a:srgbClr val="000000">
                      <a:alpha val="30000"/>
                    </a:srgbClr>
                  </a:outerShdw>
                </a:effectLst>
              </a:rPr>
              <a:t>“The Renewal of Your Mind” Series</a:t>
            </a:r>
            <a:endParaRPr lang="en-US" sz="3200" b="1" dirty="0">
              <a:ln w="10160">
                <a:solidFill>
                  <a:prstClr val="black"/>
                </a:solidFill>
                <a:prstDash val="solid"/>
              </a:ln>
              <a:solidFill>
                <a:srgbClr val="FFFFFF"/>
              </a:solidFill>
              <a:effectLst>
                <a:glow rad="190500">
                  <a:prstClr val="black">
                    <a:alpha val="70000"/>
                  </a:prst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34373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1000"/>
                                        <p:tgtEl>
                                          <p:spTgt spid="8">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Symptoms of Weak Faith</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398834" y="1095399"/>
            <a:ext cx="8599251" cy="1077218"/>
          </a:xfrm>
          <a:prstGeom prst="rect">
            <a:avLst/>
          </a:prstGeom>
        </p:spPr>
        <p:txBody>
          <a:bodyPr wrap="square">
            <a:spAutoFit/>
          </a:bodyPr>
          <a:lstStyle/>
          <a:p>
            <a:pPr marL="457200" indent="-457200">
              <a:buFont typeface="Wingdings" panose="05000000000000000000" pitchFamily="2" charset="2"/>
              <a:buChar char="v"/>
            </a:pP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We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M</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isunderstand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the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Lists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of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Attributes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G</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iven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in the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New Testament</a:t>
            </a:r>
            <a:endPar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49583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2 </a:t>
            </a:r>
            <a:r>
              <a:rPr lang="en-US" sz="5400" b="1" spc="50" dirty="0" smtClean="0">
                <a:ln w="9525" cmpd="sng">
                  <a:solidFill>
                    <a:srgbClr val="9A0A0A"/>
                  </a:solidFill>
                  <a:prstDash val="solid"/>
                </a:ln>
                <a:solidFill>
                  <a:srgbClr val="FBC5C5"/>
                </a:solidFill>
                <a:effectLst>
                  <a:glow rad="190500">
                    <a:srgbClr val="C30D0D">
                      <a:alpha val="50000"/>
                    </a:srgbClr>
                  </a:glow>
                </a:effectLst>
              </a:rPr>
              <a:t>Peter 1:5-8 </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170234" y="1382286"/>
            <a:ext cx="8793804" cy="5016758"/>
          </a:xfrm>
          <a:prstGeom prst="rect">
            <a:avLst/>
          </a:prstGeom>
        </p:spPr>
        <p:txBody>
          <a:bodyPr wrap="square">
            <a:spAutoFit/>
          </a:bodyPr>
          <a:lstStyle/>
          <a:p>
            <a:pPr lvl="0" algn="ct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Now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for this very reason also, applying all diligence, in your faith supply moral excellence, and in your moral excellence, knowledge, and in your knowledge, self-control, and in your self-control, perseverance, and in your perseverance, godliness, and in your godliness, brotherly kindness, and in your brotherly kindness, love</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For if these qualities are yours and are </a:t>
            </a:r>
            <a:r>
              <a:rPr lang="en-US" sz="3200" b="1" i="1" dirty="0">
                <a:ln w="10160">
                  <a:solidFill>
                    <a:prstClr val="black"/>
                  </a:solidFill>
                  <a:prstDash val="solid"/>
                </a:ln>
                <a:solidFill>
                  <a:srgbClr val="00B050"/>
                </a:solidFill>
                <a:effectLst>
                  <a:glow rad="190500">
                    <a:prstClr val="black">
                      <a:alpha val="60000"/>
                    </a:prstClr>
                  </a:glow>
                  <a:outerShdw blurRad="38100" dist="22860" dir="5400000" algn="tl" rotWithShape="0">
                    <a:srgbClr val="000000">
                      <a:alpha val="30000"/>
                    </a:srgbClr>
                  </a:outerShdw>
                </a:effectLst>
              </a:rPr>
              <a:t>increasing</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they render you neither useless nor unfruitful in the true knowledge of our Lord Jesus Christ.</a:t>
            </a:r>
            <a:endPar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8746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Symptoms of Weak Faith</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398834" y="1095399"/>
            <a:ext cx="8599251" cy="2708434"/>
          </a:xfrm>
          <a:prstGeom prst="rect">
            <a:avLst/>
          </a:prstGeom>
        </p:spPr>
        <p:txBody>
          <a:bodyPr wrap="square">
            <a:spAutoFit/>
          </a:bodyPr>
          <a:lstStyle/>
          <a:p>
            <a:pPr marL="457200" indent="-457200">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We Misunderstand the Lists of Attributes Given in the New Testament</a:t>
            </a:r>
          </a:p>
          <a:p>
            <a:pPr marL="914400" lvl="1" indent="-457200">
              <a:spcAft>
                <a:spcPts val="1200"/>
              </a:spcAft>
              <a:buFont typeface="Wingdings" panose="05000000000000000000" pitchFamily="2" charset="2"/>
              <a:buChar char="v"/>
            </a:pP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2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Peter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1:5-7</a:t>
            </a:r>
          </a:p>
          <a:p>
            <a:pPr marL="457200" indent="-457200">
              <a:buFont typeface="Wingdings" panose="05000000000000000000" pitchFamily="2" charset="2"/>
              <a:buChar char="v"/>
            </a:pP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We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H</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ave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B</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ecome Obsessed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with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Talking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bout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B</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eing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H</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oly</a:t>
            </a:r>
            <a:endPar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25360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James 2:14-17</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170234" y="1413063"/>
            <a:ext cx="8793804" cy="4031873"/>
          </a:xfrm>
          <a:prstGeom prst="rect">
            <a:avLst/>
          </a:prstGeom>
        </p:spPr>
        <p:txBody>
          <a:bodyPr wrap="square">
            <a:spAutoFit/>
          </a:bodyPr>
          <a:lstStyle/>
          <a:p>
            <a:pPr lvl="0" algn="ct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What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use is it, my brethren, if someone says he has faith but he has no works? Can that faith save him? If a brother or sister is without clothing and in need of daily food, and one of you says to them, “Go in peace, be warmed and be filled,” and yet you do not give them what is necessary for their body, what use is that? Even so faith, if it has no works, is </a:t>
            </a:r>
            <a:r>
              <a:rPr lang="en-US" sz="3200" b="1" i="1" dirty="0">
                <a:ln w="10160">
                  <a:solidFill>
                    <a:prstClr val="black"/>
                  </a:solidFill>
                  <a:prstDash val="solid"/>
                </a:ln>
                <a:solidFill>
                  <a:srgbClr val="00B050"/>
                </a:solidFill>
                <a:effectLst>
                  <a:glow rad="190500">
                    <a:prstClr val="black">
                      <a:alpha val="60000"/>
                    </a:prstClr>
                  </a:glow>
                  <a:outerShdw blurRad="38100" dist="22860" dir="5400000" algn="tl" rotWithShape="0">
                    <a:srgbClr val="000000">
                      <a:alpha val="30000"/>
                    </a:srgbClr>
                  </a:outerShdw>
                </a:effectLst>
              </a:rPr>
              <a:t>dead</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being by itself. </a:t>
            </a:r>
          </a:p>
        </p:txBody>
      </p:sp>
    </p:spTree>
    <p:extLst>
      <p:ext uri="{BB962C8B-B14F-4D97-AF65-F5344CB8AC3E}">
        <p14:creationId xmlns:p14="http://schemas.microsoft.com/office/powerpoint/2010/main" val="225107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Symptoms of Weak Faith</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398834" y="1095399"/>
            <a:ext cx="8599251" cy="4339650"/>
          </a:xfrm>
          <a:prstGeom prst="rect">
            <a:avLst/>
          </a:prstGeom>
        </p:spPr>
        <p:txBody>
          <a:bodyPr wrap="square">
            <a:spAutoFit/>
          </a:bodyPr>
          <a:lstStyle/>
          <a:p>
            <a:pPr marL="457200" indent="-457200">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We Misunderstand the Lists of Attributes Given in the New Testament</a:t>
            </a:r>
          </a:p>
          <a:p>
            <a:pPr marL="914400" lvl="1" indent="-457200">
              <a:spcAft>
                <a:spcPts val="1200"/>
              </a:spcAft>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2 Peter 1:5-7</a:t>
            </a:r>
          </a:p>
          <a:p>
            <a:pPr marL="457200" indent="-457200">
              <a:buFont typeface="Wingdings" panose="05000000000000000000" pitchFamily="2" charset="2"/>
              <a:buChar char="v"/>
            </a:pP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We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Have Become Obsessed with Talking About Being Holy</a:t>
            </a:r>
          </a:p>
          <a:p>
            <a:pPr marL="914400" lvl="1" indent="-457200">
              <a:spcAft>
                <a:spcPts val="1200"/>
              </a:spcAft>
              <a:buFont typeface="Wingdings" panose="05000000000000000000" pitchFamily="2" charset="2"/>
              <a:buChar char="v"/>
            </a:pP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James 2:14-17</a:t>
            </a:r>
            <a:endPar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a:p>
            <a:pPr marL="457200" indent="-457200">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We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Focus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on the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Soil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ithout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rying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to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Produce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F</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ruit</a:t>
            </a:r>
            <a:endPar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42699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Matthew 7:17-20</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170234" y="1905506"/>
            <a:ext cx="8793804" cy="3046988"/>
          </a:xfrm>
          <a:prstGeom prst="rect">
            <a:avLst/>
          </a:prstGeom>
        </p:spPr>
        <p:txBody>
          <a:bodyPr wrap="square">
            <a:spAutoFit/>
          </a:bodyPr>
          <a:lstStyle/>
          <a:p>
            <a:pPr lvl="0" algn="ct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So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every good tree bears good fruit, but the bad tree bears bad fruit. A good tree cannot produce bad fruit, nor can a bad tree produce good fruit. Every tree that does not bear good fruit is cut down and thrown into the fire. So then, you will know them by their fruits. </a:t>
            </a:r>
          </a:p>
        </p:txBody>
      </p:sp>
    </p:spTree>
    <p:extLst>
      <p:ext uri="{BB962C8B-B14F-4D97-AF65-F5344CB8AC3E}">
        <p14:creationId xmlns:p14="http://schemas.microsoft.com/office/powerpoint/2010/main" val="64100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Symptoms of Weak Faith</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398834" y="1095399"/>
            <a:ext cx="8599251" cy="4985980"/>
          </a:xfrm>
          <a:prstGeom prst="rect">
            <a:avLst/>
          </a:prstGeom>
        </p:spPr>
        <p:txBody>
          <a:bodyPr wrap="square">
            <a:spAutoFit/>
          </a:bodyPr>
          <a:lstStyle/>
          <a:p>
            <a:pPr marL="457200" indent="-457200">
              <a:buFont typeface="Wingdings" panose="05000000000000000000" pitchFamily="2" charset="2"/>
              <a:buChar char="v"/>
            </a:pP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We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Misunderstand the Lists of Attributes Given in the New Testament</a:t>
            </a:r>
          </a:p>
          <a:p>
            <a:pPr marL="914400" lvl="1" indent="-457200">
              <a:spcAft>
                <a:spcPts val="1200"/>
              </a:spcAft>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2 Peter 1:5-7</a:t>
            </a:r>
          </a:p>
          <a:p>
            <a:pPr marL="457200" indent="-457200">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We Have Become Obsessed with Talking About Being Holy</a:t>
            </a:r>
          </a:p>
          <a:p>
            <a:pPr marL="914400" lvl="1" indent="-457200">
              <a:spcAft>
                <a:spcPts val="1200"/>
              </a:spcAft>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James 2:14-17</a:t>
            </a:r>
          </a:p>
          <a:p>
            <a:pPr marL="457200" indent="-457200">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We Focus on the Soil Without Trying to Produce Fruit</a:t>
            </a:r>
          </a:p>
          <a:p>
            <a:pPr marL="914400" lvl="1" indent="-457200">
              <a:spcAft>
                <a:spcPts val="1200"/>
              </a:spcAft>
              <a:buFont typeface="Wingdings" panose="05000000000000000000" pitchFamily="2" charset="2"/>
              <a:buChar char="v"/>
            </a:pP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Matthew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7:17-20</a:t>
            </a:r>
          </a:p>
        </p:txBody>
      </p:sp>
    </p:spTree>
    <p:extLst>
      <p:ext uri="{BB962C8B-B14F-4D97-AF65-F5344CB8AC3E}">
        <p14:creationId xmlns:p14="http://schemas.microsoft.com/office/powerpoint/2010/main" val="401622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Gaining an Active Faith</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398834" y="1095399"/>
            <a:ext cx="8599251" cy="1077218"/>
          </a:xfrm>
          <a:prstGeom prst="rect">
            <a:avLst/>
          </a:prstGeom>
        </p:spPr>
        <p:txBody>
          <a:bodyPr wrap="square">
            <a:spAutoFit/>
          </a:bodyPr>
          <a:lstStyle/>
          <a:p>
            <a:pPr marL="457200" indent="-457200">
              <a:buFont typeface="Wingdings" panose="05000000000000000000" pitchFamily="2" charset="2"/>
              <a:buChar char="v"/>
            </a:pP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Christ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V</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iewed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Discipleship as an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Active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C</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ommitment</a:t>
            </a:r>
            <a:endPar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50344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Matthew </a:t>
            </a:r>
            <a:r>
              <a:rPr lang="en-US" sz="5400" b="1" spc="50" dirty="0" smtClean="0">
                <a:ln w="9525" cmpd="sng">
                  <a:solidFill>
                    <a:srgbClr val="9A0A0A"/>
                  </a:solidFill>
                  <a:prstDash val="solid"/>
                </a:ln>
                <a:solidFill>
                  <a:srgbClr val="FBC5C5"/>
                </a:solidFill>
                <a:effectLst>
                  <a:glow rad="190500">
                    <a:srgbClr val="C30D0D">
                      <a:alpha val="50000"/>
                    </a:srgbClr>
                  </a:glow>
                </a:effectLst>
              </a:rPr>
              <a:t>16:24-27</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170234" y="1413063"/>
            <a:ext cx="8793804" cy="4031873"/>
          </a:xfrm>
          <a:prstGeom prst="rect">
            <a:avLst/>
          </a:prstGeom>
        </p:spPr>
        <p:txBody>
          <a:bodyPr wrap="square">
            <a:spAutoFit/>
          </a:bodyPr>
          <a:lstStyle/>
          <a:p>
            <a:pPr lvl="0" algn="ct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Then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Jesus said to His disciples, “If anyone wishes to come after Me, he must deny himself, and take up his cross and </a:t>
            </a:r>
            <a:r>
              <a:rPr lang="en-US" sz="3200" b="1" dirty="0">
                <a:ln w="10160">
                  <a:solidFill>
                    <a:prstClr val="black"/>
                  </a:solidFill>
                  <a:prstDash val="solid"/>
                </a:ln>
                <a:solidFill>
                  <a:srgbClr val="00B050"/>
                </a:solidFill>
                <a:effectLst>
                  <a:glow rad="190500">
                    <a:prstClr val="black">
                      <a:alpha val="60000"/>
                    </a:prstClr>
                  </a:glow>
                  <a:outerShdw blurRad="38100" dist="22860" dir="5400000" algn="tl" rotWithShape="0">
                    <a:srgbClr val="000000">
                      <a:alpha val="30000"/>
                    </a:srgbClr>
                  </a:outerShdw>
                </a:effectLst>
              </a:rPr>
              <a:t>follow Me</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For whoever wishes to save his life will lose it; but whoever loses his life for My sake will find it. For what will it profit a man if he gains the whole world and forfeits his soul? Or what will a man give in exchange for his soul</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t>
            </a:r>
            <a:endPar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08689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Gaining an Active Faith</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398834" y="1095399"/>
            <a:ext cx="8599251" cy="2708434"/>
          </a:xfrm>
          <a:prstGeom prst="rect">
            <a:avLst/>
          </a:prstGeom>
        </p:spPr>
        <p:txBody>
          <a:bodyPr wrap="square">
            <a:spAutoFit/>
          </a:bodyPr>
          <a:lstStyle/>
          <a:p>
            <a:pPr marL="457200" indent="-457200">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Christ Viewed Discipleship as an Active Commitment</a:t>
            </a:r>
          </a:p>
          <a:p>
            <a:pPr marL="914400" lvl="1" indent="-457200">
              <a:spcAft>
                <a:spcPts val="1200"/>
              </a:spcAft>
              <a:buFont typeface="Wingdings" panose="05000000000000000000" pitchFamily="2" charset="2"/>
              <a:buChar char="v"/>
            </a:pP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Matthew 16:24-27</a:t>
            </a:r>
            <a:endPar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a:p>
            <a:pPr marL="457200" indent="-457200">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We are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Called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to be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Alive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and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Active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in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Our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F</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aith</a:t>
            </a:r>
            <a:endPar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84317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35541" cy="6851656"/>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dirty="0" smtClean="0">
                <a:ln w="10160">
                  <a:solidFill>
                    <a:srgbClr val="15210D"/>
                  </a:solidFill>
                  <a:prstDash val="solid"/>
                </a:ln>
                <a:solidFill>
                  <a:srgbClr val="BBC9B3"/>
                </a:solidFill>
                <a:effectLst>
                  <a:glow rad="190500">
                    <a:schemeClr val="accent6">
                      <a:lumMod val="50000"/>
                      <a:alpha val="70000"/>
                    </a:schemeClr>
                  </a:glow>
                  <a:outerShdw blurRad="38100" dist="22860" dir="5400000" algn="tl" rotWithShape="0">
                    <a:srgbClr val="000000">
                      <a:alpha val="30000"/>
                    </a:srgbClr>
                  </a:outerShdw>
                </a:effectLst>
              </a:rPr>
              <a:t>Romans 12:1-2</a:t>
            </a:r>
            <a:endParaRPr lang="en-US" sz="5400" b="1" dirty="0">
              <a:ln w="10160">
                <a:solidFill>
                  <a:srgbClr val="15210D"/>
                </a:solidFill>
                <a:prstDash val="solid"/>
              </a:ln>
              <a:solidFill>
                <a:srgbClr val="BBC9B3"/>
              </a:solidFill>
              <a:effectLst>
                <a:glow rad="190500">
                  <a:schemeClr val="accent6">
                    <a:lumMod val="50000"/>
                    <a:alpha val="70000"/>
                  </a:schemeClr>
                </a:glow>
                <a:outerShdw blurRad="38100" dist="22860" dir="5400000" algn="tl" rotWithShape="0">
                  <a:srgbClr val="000000">
                    <a:alpha val="30000"/>
                  </a:srgbClr>
                </a:outerShdw>
              </a:effectLst>
            </a:endParaRPr>
          </a:p>
        </p:txBody>
      </p:sp>
      <p:sp>
        <p:nvSpPr>
          <p:cNvPr id="9" name="Rectangle 8"/>
          <p:cNvSpPr/>
          <p:nvPr/>
        </p:nvSpPr>
        <p:spPr>
          <a:xfrm>
            <a:off x="204281" y="886671"/>
            <a:ext cx="8793804" cy="5632311"/>
          </a:xfrm>
          <a:prstGeom prst="rect">
            <a:avLst/>
          </a:prstGeom>
        </p:spPr>
        <p:txBody>
          <a:bodyPr wrap="square">
            <a:spAutoFit/>
          </a:bodyPr>
          <a:lstStyle/>
          <a:p>
            <a:pPr lvl="0" algn="ctr"/>
            <a:r>
              <a:rPr lang="en-US" sz="4000" b="1" dirty="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rPr>
              <a:t>Therefore I urge you, brethren, by the mercies of God, to present your bodies a living and holy sacrifice, acceptable to God, which is your spiritual service of worship. </a:t>
            </a:r>
            <a:r>
              <a:rPr lang="en-US" sz="4000" b="1" dirty="0" smtClean="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rPr>
              <a:t>And </a:t>
            </a:r>
            <a:r>
              <a:rPr lang="en-US" sz="4000" b="1" dirty="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rPr>
              <a:t>do not be conformed to this world, but be transformed by the renewing of your mind, so that you may prove what the will of God is, that which is good and acceptable and perfect.</a:t>
            </a:r>
            <a:endParaRPr lang="en-US" sz="4000" b="1" dirty="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87460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Revelation 3:1-2</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170234" y="1659285"/>
            <a:ext cx="8793804" cy="3539430"/>
          </a:xfrm>
          <a:prstGeom prst="rect">
            <a:avLst/>
          </a:prstGeom>
        </p:spPr>
        <p:txBody>
          <a:bodyPr wrap="square">
            <a:spAutoFit/>
          </a:bodyPr>
          <a:lstStyle/>
          <a:p>
            <a:pPr lvl="0" algn="ct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To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the angel of the church in Sardis write: He who has the seven spirits of God and the seven stars, says this: “I know your deeds, that you have a name that you are alive, but </a:t>
            </a:r>
            <a:r>
              <a:rPr lang="en-US" sz="3200" b="1" dirty="0">
                <a:ln w="10160">
                  <a:solidFill>
                    <a:prstClr val="black"/>
                  </a:solidFill>
                  <a:prstDash val="solid"/>
                </a:ln>
                <a:solidFill>
                  <a:srgbClr val="00B050"/>
                </a:solidFill>
                <a:effectLst>
                  <a:glow rad="190500">
                    <a:prstClr val="black">
                      <a:alpha val="60000"/>
                    </a:prstClr>
                  </a:glow>
                  <a:outerShdw blurRad="38100" dist="22860" dir="5400000" algn="tl" rotWithShape="0">
                    <a:srgbClr val="000000">
                      <a:alpha val="30000"/>
                    </a:srgbClr>
                  </a:outerShdw>
                </a:effectLst>
              </a:rPr>
              <a:t>you are dead</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Wake up, and strengthen the things that remain, which were about to die, for I have not found your deeds completed in the sight of My God.”</a:t>
            </a:r>
          </a:p>
        </p:txBody>
      </p:sp>
    </p:spTree>
    <p:extLst>
      <p:ext uri="{BB962C8B-B14F-4D97-AF65-F5344CB8AC3E}">
        <p14:creationId xmlns:p14="http://schemas.microsoft.com/office/powerpoint/2010/main" val="85267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Gaining an Active Faith</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398834" y="1095399"/>
            <a:ext cx="8599251" cy="3847207"/>
          </a:xfrm>
          <a:prstGeom prst="rect">
            <a:avLst/>
          </a:prstGeom>
        </p:spPr>
        <p:txBody>
          <a:bodyPr wrap="square">
            <a:spAutoFit/>
          </a:bodyPr>
          <a:lstStyle/>
          <a:p>
            <a:pPr marL="457200" indent="-457200">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Christ Viewed Discipleship as an Active Commitment</a:t>
            </a:r>
          </a:p>
          <a:p>
            <a:pPr marL="914400" lvl="1" indent="-457200">
              <a:spcAft>
                <a:spcPts val="1200"/>
              </a:spcAft>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Matthew 16:24-27</a:t>
            </a:r>
          </a:p>
          <a:p>
            <a:pPr marL="457200" indent="-457200">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We are Called to be Alive and Active in Our Faith</a:t>
            </a:r>
          </a:p>
          <a:p>
            <a:pPr marL="914400" lvl="1" indent="-457200">
              <a:spcAft>
                <a:spcPts val="1200"/>
              </a:spcAft>
              <a:buFont typeface="Wingdings" panose="05000000000000000000" pitchFamily="2" charset="2"/>
              <a:buChar char="v"/>
            </a:pP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Revelation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3:1-2</a:t>
            </a:r>
          </a:p>
          <a:p>
            <a:pPr marL="457200" indent="-457200">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Pure and Undefiled Religion is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ctive</a:t>
            </a:r>
            <a:endPar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15386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James </a:t>
            </a:r>
            <a:r>
              <a:rPr lang="en-US" sz="5400" b="1" spc="50" dirty="0" smtClean="0">
                <a:ln w="9525" cmpd="sng">
                  <a:solidFill>
                    <a:srgbClr val="9A0A0A"/>
                  </a:solidFill>
                  <a:prstDash val="solid"/>
                </a:ln>
                <a:solidFill>
                  <a:srgbClr val="FBC5C5"/>
                </a:solidFill>
                <a:effectLst>
                  <a:glow rad="190500">
                    <a:srgbClr val="C30D0D">
                      <a:alpha val="50000"/>
                    </a:srgbClr>
                  </a:glow>
                </a:effectLst>
              </a:rPr>
              <a:t>1:22-27</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170234" y="923330"/>
            <a:ext cx="8793804" cy="6001643"/>
          </a:xfrm>
          <a:prstGeom prst="rect">
            <a:avLst/>
          </a:prstGeom>
        </p:spPr>
        <p:txBody>
          <a:bodyPr wrap="square">
            <a:spAutoFit/>
          </a:bodyPr>
          <a:lstStyle/>
          <a:p>
            <a:pPr lvl="0" algn="ct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But prove yourselves </a:t>
            </a:r>
            <a:r>
              <a:rPr lang="en-US" sz="3200" b="1" dirty="0">
                <a:ln w="10160">
                  <a:solidFill>
                    <a:prstClr val="black"/>
                  </a:solidFill>
                  <a:prstDash val="solid"/>
                </a:ln>
                <a:solidFill>
                  <a:srgbClr val="00B050"/>
                </a:solidFill>
                <a:effectLst>
                  <a:glow rad="190500">
                    <a:prstClr val="black">
                      <a:alpha val="60000"/>
                    </a:prstClr>
                  </a:glow>
                  <a:outerShdw blurRad="38100" dist="22860" dir="5400000" algn="tl" rotWithShape="0">
                    <a:srgbClr val="000000">
                      <a:alpha val="30000"/>
                    </a:srgbClr>
                  </a:outerShdw>
                </a:effectLst>
              </a:rPr>
              <a:t>doers</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of the word, and not merely hearers who delude themselves…But one who </a:t>
            </a:r>
            <a:r>
              <a:rPr lang="en-US" sz="3200" b="1" dirty="0">
                <a:ln w="10160">
                  <a:solidFill>
                    <a:prstClr val="black"/>
                  </a:solidFill>
                  <a:prstDash val="solid"/>
                </a:ln>
                <a:solidFill>
                  <a:srgbClr val="00B050"/>
                </a:solidFill>
                <a:effectLst>
                  <a:glow rad="190500">
                    <a:prstClr val="black">
                      <a:alpha val="60000"/>
                    </a:prstClr>
                  </a:glow>
                  <a:outerShdw blurRad="38100" dist="22860" dir="5400000" algn="tl" rotWithShape="0">
                    <a:srgbClr val="000000">
                      <a:alpha val="30000"/>
                    </a:srgbClr>
                  </a:outerShdw>
                </a:effectLst>
              </a:rPr>
              <a:t>looks</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intently at the perfect law, the law of liberty, and </a:t>
            </a:r>
            <a:r>
              <a:rPr lang="en-US" sz="3200" b="1" dirty="0">
                <a:ln w="10160">
                  <a:solidFill>
                    <a:prstClr val="black"/>
                  </a:solidFill>
                  <a:prstDash val="solid"/>
                </a:ln>
                <a:solidFill>
                  <a:srgbClr val="00B050"/>
                </a:solidFill>
                <a:effectLst>
                  <a:glow rad="190500">
                    <a:prstClr val="black">
                      <a:alpha val="60000"/>
                    </a:prstClr>
                  </a:glow>
                  <a:outerShdw blurRad="38100" dist="22860" dir="5400000" algn="tl" rotWithShape="0">
                    <a:srgbClr val="000000">
                      <a:alpha val="30000"/>
                    </a:srgbClr>
                  </a:outerShdw>
                </a:effectLst>
              </a:rPr>
              <a:t>abides</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by it, not having become a forgetful hearer but an effectual </a:t>
            </a:r>
            <a:r>
              <a:rPr lang="en-US" sz="3200" b="1" dirty="0">
                <a:ln w="10160">
                  <a:solidFill>
                    <a:prstClr val="black"/>
                  </a:solidFill>
                  <a:prstDash val="solid"/>
                </a:ln>
                <a:solidFill>
                  <a:srgbClr val="00B050"/>
                </a:solidFill>
                <a:effectLst>
                  <a:glow rad="190500">
                    <a:prstClr val="black">
                      <a:alpha val="60000"/>
                    </a:prstClr>
                  </a:glow>
                  <a:outerShdw blurRad="38100" dist="22860" dir="5400000" algn="tl" rotWithShape="0">
                    <a:srgbClr val="000000">
                      <a:alpha val="30000"/>
                    </a:srgbClr>
                  </a:outerShdw>
                </a:effectLst>
              </a:rPr>
              <a:t>doer</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this man will be blessed in what he </a:t>
            </a:r>
            <a:r>
              <a:rPr lang="en-US" sz="3200" b="1" dirty="0">
                <a:ln w="10160">
                  <a:solidFill>
                    <a:prstClr val="black"/>
                  </a:solidFill>
                  <a:prstDash val="solid"/>
                </a:ln>
                <a:solidFill>
                  <a:srgbClr val="00B050"/>
                </a:solidFill>
                <a:effectLst>
                  <a:glow rad="190500">
                    <a:prstClr val="black">
                      <a:alpha val="60000"/>
                    </a:prstClr>
                  </a:glow>
                  <a:outerShdw blurRad="38100" dist="22860" dir="5400000" algn="tl" rotWithShape="0">
                    <a:srgbClr val="000000">
                      <a:alpha val="30000"/>
                    </a:srgbClr>
                  </a:outerShdw>
                </a:effectLst>
              </a:rPr>
              <a:t>does</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If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anyone thinks himself to be religious, and yet </a:t>
            </a:r>
            <a:r>
              <a:rPr lang="en-US" sz="3200" b="1" dirty="0">
                <a:ln w="10160">
                  <a:solidFill>
                    <a:prstClr val="black"/>
                  </a:solidFill>
                  <a:prstDash val="solid"/>
                </a:ln>
                <a:solidFill>
                  <a:srgbClr val="00B050"/>
                </a:solidFill>
                <a:effectLst>
                  <a:glow rad="190500">
                    <a:prstClr val="black">
                      <a:alpha val="60000"/>
                    </a:prstClr>
                  </a:glow>
                  <a:outerShdw blurRad="38100" dist="22860" dir="5400000" algn="tl" rotWithShape="0">
                    <a:srgbClr val="000000">
                      <a:alpha val="30000"/>
                    </a:srgbClr>
                  </a:outerShdw>
                </a:effectLst>
              </a:rPr>
              <a:t>does not bridle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his tongue but deceives his own heart, this man’s religion is worthless. Pure and undefiled religion in the sight of our God and Father is this: </a:t>
            </a:r>
            <a:r>
              <a:rPr lang="en-US" sz="3200" b="1" dirty="0">
                <a:ln w="10160">
                  <a:solidFill>
                    <a:prstClr val="black"/>
                  </a:solidFill>
                  <a:prstDash val="solid"/>
                </a:ln>
                <a:solidFill>
                  <a:srgbClr val="00B050"/>
                </a:solidFill>
                <a:effectLst>
                  <a:glow rad="190500">
                    <a:prstClr val="black">
                      <a:alpha val="60000"/>
                    </a:prstClr>
                  </a:glow>
                  <a:outerShdw blurRad="38100" dist="22860" dir="5400000" algn="tl" rotWithShape="0">
                    <a:srgbClr val="000000">
                      <a:alpha val="30000"/>
                    </a:srgbClr>
                  </a:outerShdw>
                </a:effectLst>
              </a:rPr>
              <a:t>to visit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orphans and widows in their distress, and </a:t>
            </a:r>
            <a:r>
              <a:rPr lang="en-US" sz="3200" b="1" dirty="0">
                <a:ln w="10160">
                  <a:solidFill>
                    <a:prstClr val="black"/>
                  </a:solidFill>
                  <a:prstDash val="solid"/>
                </a:ln>
                <a:solidFill>
                  <a:srgbClr val="00B050"/>
                </a:solidFill>
                <a:effectLst>
                  <a:glow rad="190500">
                    <a:prstClr val="black">
                      <a:alpha val="60000"/>
                    </a:prstClr>
                  </a:glow>
                  <a:outerShdw blurRad="38100" dist="22860" dir="5400000" algn="tl" rotWithShape="0">
                    <a:srgbClr val="000000">
                      <a:alpha val="30000"/>
                    </a:srgbClr>
                  </a:outerShdw>
                </a:effectLst>
              </a:rPr>
              <a:t>to keep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oneself unstained by the world.</a:t>
            </a:r>
          </a:p>
        </p:txBody>
      </p:sp>
    </p:spTree>
    <p:extLst>
      <p:ext uri="{BB962C8B-B14F-4D97-AF65-F5344CB8AC3E}">
        <p14:creationId xmlns:p14="http://schemas.microsoft.com/office/powerpoint/2010/main" val="257685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Gaining an Active Faith</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398834" y="1095399"/>
            <a:ext cx="8599251" cy="4339650"/>
          </a:xfrm>
          <a:prstGeom prst="rect">
            <a:avLst/>
          </a:prstGeom>
        </p:spPr>
        <p:txBody>
          <a:bodyPr wrap="square">
            <a:spAutoFit/>
          </a:bodyPr>
          <a:lstStyle/>
          <a:p>
            <a:pPr marL="457200" indent="-457200">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Christ Viewed Discipleship as an Active Commitment</a:t>
            </a:r>
          </a:p>
          <a:p>
            <a:pPr marL="914400" lvl="1" indent="-457200">
              <a:spcAft>
                <a:spcPts val="1200"/>
              </a:spcAft>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Matthew 16:24-27</a:t>
            </a:r>
          </a:p>
          <a:p>
            <a:pPr marL="457200" indent="-457200">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We are Called to be Alive and Active in Our Faith</a:t>
            </a:r>
          </a:p>
          <a:p>
            <a:pPr marL="914400" lvl="1" indent="-457200">
              <a:spcAft>
                <a:spcPts val="1200"/>
              </a:spcAft>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Revelation 3:1-2</a:t>
            </a:r>
          </a:p>
          <a:p>
            <a:pPr marL="457200" indent="-457200">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Pure and Undefiled Religion is Active</a:t>
            </a:r>
          </a:p>
          <a:p>
            <a:pPr marL="914400" lvl="1" indent="-457200">
              <a:spcAft>
                <a:spcPts val="1200"/>
              </a:spcAft>
              <a:buFont typeface="Wingdings" panose="05000000000000000000" pitchFamily="2" charset="2"/>
              <a:buChar char="v"/>
            </a:pP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James 1:22-27</a:t>
            </a:r>
            <a:endPar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827074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Undergoing Radical Change</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398834" y="1095399"/>
            <a:ext cx="8599251" cy="1077218"/>
          </a:xfrm>
          <a:prstGeom prst="rect">
            <a:avLst/>
          </a:prstGeom>
        </p:spPr>
        <p:txBody>
          <a:bodyPr wrap="square">
            <a:spAutoFit/>
          </a:bodyPr>
          <a:lstStyle/>
          <a:p>
            <a:pPr marL="457200" indent="-457200">
              <a:buFont typeface="Wingdings" panose="05000000000000000000" pitchFamily="2" charset="2"/>
              <a:buChar char="v"/>
            </a:pP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If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e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L</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ive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for Christ, that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Means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C</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hanging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and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Growing</a:t>
            </a:r>
            <a:endPar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82480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2 Corinthians 5:16-17</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170234" y="1659285"/>
            <a:ext cx="8793804" cy="3539430"/>
          </a:xfrm>
          <a:prstGeom prst="rect">
            <a:avLst/>
          </a:prstGeom>
        </p:spPr>
        <p:txBody>
          <a:bodyPr wrap="square">
            <a:spAutoFit/>
          </a:bodyPr>
          <a:lstStyle/>
          <a:p>
            <a:pPr lvl="0" algn="ct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Therefore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from now on we recognize no one according to the flesh; even though we have known Christ according to the flesh, yet now we know Him in this way no longer. Therefore if anyone is in Christ, he is </a:t>
            </a:r>
            <a:r>
              <a:rPr lang="en-US" sz="3200" b="1" dirty="0">
                <a:ln w="10160">
                  <a:solidFill>
                    <a:prstClr val="black"/>
                  </a:solidFill>
                  <a:prstDash val="solid"/>
                </a:ln>
                <a:solidFill>
                  <a:srgbClr val="00B050"/>
                </a:solidFill>
                <a:effectLst>
                  <a:glow rad="190500">
                    <a:prstClr val="black">
                      <a:alpha val="60000"/>
                    </a:prstClr>
                  </a:glow>
                  <a:outerShdw blurRad="38100" dist="22860" dir="5400000" algn="tl" rotWithShape="0">
                    <a:srgbClr val="000000">
                      <a:alpha val="30000"/>
                    </a:srgbClr>
                  </a:outerShdw>
                </a:effectLst>
              </a:rPr>
              <a:t>a new creature</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the old things passed away; behold, new things have come.</a:t>
            </a:r>
          </a:p>
        </p:txBody>
      </p:sp>
    </p:spTree>
    <p:extLst>
      <p:ext uri="{BB962C8B-B14F-4D97-AF65-F5344CB8AC3E}">
        <p14:creationId xmlns:p14="http://schemas.microsoft.com/office/powerpoint/2010/main" val="290973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Undergoing Radical Change</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398834" y="1095399"/>
            <a:ext cx="8599251" cy="2708434"/>
          </a:xfrm>
          <a:prstGeom prst="rect">
            <a:avLst/>
          </a:prstGeom>
        </p:spPr>
        <p:txBody>
          <a:bodyPr wrap="square">
            <a:spAutoFit/>
          </a:bodyPr>
          <a:lstStyle/>
          <a:p>
            <a:pPr marL="457200" indent="-457200">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If We Live for Christ, that Means Changing and Growing</a:t>
            </a:r>
          </a:p>
          <a:p>
            <a:pPr marL="914400" lvl="1" indent="-457200">
              <a:spcAft>
                <a:spcPts val="1200"/>
              </a:spcAft>
              <a:buFont typeface="Wingdings" panose="05000000000000000000" pitchFamily="2" charset="2"/>
              <a:buChar char="v"/>
            </a:pP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2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Corinthians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5:16-17</a:t>
            </a:r>
            <a:endPar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a:p>
            <a:pPr marL="457200" indent="-457200">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The Scriptures are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Our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G</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uidebook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to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S</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elf-Improvement</a:t>
            </a:r>
            <a:endPar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49742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Acts 17:11-12</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170234" y="1659285"/>
            <a:ext cx="8793804" cy="3046988"/>
          </a:xfrm>
          <a:prstGeom prst="rect">
            <a:avLst/>
          </a:prstGeom>
        </p:spPr>
        <p:txBody>
          <a:bodyPr wrap="square">
            <a:spAutoFit/>
          </a:bodyPr>
          <a:lstStyle/>
          <a:p>
            <a:pPr lvl="0" algn="ct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Now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[the </a:t>
            </a:r>
            <a:r>
              <a:rPr lang="en-US" sz="3200" b="1" dirty="0" err="1">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Bereans</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were more noble-minded than those in Thessalonica, for they received the Word with great eagerness, examining the scriptures daily to see whether these things were so. </a:t>
            </a:r>
            <a:r>
              <a:rPr lang="en-US" sz="3200" b="1" dirty="0">
                <a:ln w="10160">
                  <a:solidFill>
                    <a:prstClr val="black"/>
                  </a:solidFill>
                  <a:prstDash val="solid"/>
                </a:ln>
                <a:solidFill>
                  <a:srgbClr val="00B050"/>
                </a:solidFill>
                <a:effectLst>
                  <a:glow rad="190500">
                    <a:prstClr val="black">
                      <a:alpha val="60000"/>
                    </a:prstClr>
                  </a:glow>
                  <a:outerShdw blurRad="38100" dist="22860" dir="5400000" algn="tl" rotWithShape="0">
                    <a:srgbClr val="000000">
                      <a:alpha val="30000"/>
                    </a:srgbClr>
                  </a:outerShdw>
                </a:effectLst>
              </a:rPr>
              <a:t>Therefore</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many of them </a:t>
            </a:r>
            <a:r>
              <a:rPr lang="en-US" sz="3200" b="1" dirty="0">
                <a:ln w="10160">
                  <a:solidFill>
                    <a:prstClr val="black"/>
                  </a:solidFill>
                  <a:prstDash val="solid"/>
                </a:ln>
                <a:solidFill>
                  <a:srgbClr val="00B050"/>
                </a:solidFill>
                <a:effectLst>
                  <a:glow rad="190500">
                    <a:prstClr val="black">
                      <a:alpha val="60000"/>
                    </a:prstClr>
                  </a:glow>
                  <a:outerShdw blurRad="38100" dist="22860" dir="5400000" algn="tl" rotWithShape="0">
                    <a:srgbClr val="000000">
                      <a:alpha val="30000"/>
                    </a:srgbClr>
                  </a:outerShdw>
                </a:effectLst>
              </a:rPr>
              <a:t>believed</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along with a number of prominent Greek men and women. </a:t>
            </a:r>
          </a:p>
        </p:txBody>
      </p:sp>
    </p:spTree>
    <p:extLst>
      <p:ext uri="{BB962C8B-B14F-4D97-AF65-F5344CB8AC3E}">
        <p14:creationId xmlns:p14="http://schemas.microsoft.com/office/powerpoint/2010/main" val="295554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Undergoing Radical Change</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398834" y="1095399"/>
            <a:ext cx="8599251" cy="4339650"/>
          </a:xfrm>
          <a:prstGeom prst="rect">
            <a:avLst/>
          </a:prstGeom>
        </p:spPr>
        <p:txBody>
          <a:bodyPr wrap="square">
            <a:spAutoFit/>
          </a:bodyPr>
          <a:lstStyle/>
          <a:p>
            <a:pPr marL="457200" indent="-457200">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If We Live for Christ, that Means Changing and Growing</a:t>
            </a:r>
          </a:p>
          <a:p>
            <a:pPr marL="914400" lvl="1" indent="-457200">
              <a:spcAft>
                <a:spcPts val="1200"/>
              </a:spcAft>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2 Corinthians 5:16-17</a:t>
            </a:r>
          </a:p>
          <a:p>
            <a:pPr marL="457200" indent="-457200">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The Scriptures are Our Guidebook to Self-Improvement</a:t>
            </a:r>
          </a:p>
          <a:p>
            <a:pPr marL="914400" lvl="1" indent="-457200">
              <a:spcAft>
                <a:spcPts val="1200"/>
              </a:spcAft>
              <a:buFont typeface="Wingdings" panose="05000000000000000000" pitchFamily="2" charset="2"/>
              <a:buChar char="v"/>
            </a:pP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Acts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17:11-12</a:t>
            </a:r>
          </a:p>
          <a:p>
            <a:pPr marL="457200" indent="-457200">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We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Need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to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Stop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hinking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S</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o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M</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uch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and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Listen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to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God</a:t>
            </a:r>
          </a:p>
        </p:txBody>
      </p:sp>
    </p:spTree>
    <p:extLst>
      <p:ext uri="{BB962C8B-B14F-4D97-AF65-F5344CB8AC3E}">
        <p14:creationId xmlns:p14="http://schemas.microsoft.com/office/powerpoint/2010/main" val="274723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Hebrews 11:8-10</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170234" y="1166842"/>
            <a:ext cx="8793804" cy="4524315"/>
          </a:xfrm>
          <a:prstGeom prst="rect">
            <a:avLst/>
          </a:prstGeom>
        </p:spPr>
        <p:txBody>
          <a:bodyPr wrap="square">
            <a:spAutoFit/>
          </a:bodyPr>
          <a:lstStyle/>
          <a:p>
            <a:pPr lvl="0" algn="ct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By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faith Abraham, when he was called, </a:t>
            </a:r>
            <a:r>
              <a:rPr lang="en-US" sz="3200" b="1" dirty="0">
                <a:ln w="10160">
                  <a:solidFill>
                    <a:prstClr val="black"/>
                  </a:solidFill>
                  <a:prstDash val="solid"/>
                </a:ln>
                <a:solidFill>
                  <a:srgbClr val="00B050"/>
                </a:solidFill>
                <a:effectLst>
                  <a:glow rad="190500">
                    <a:prstClr val="black">
                      <a:alpha val="60000"/>
                    </a:prstClr>
                  </a:glow>
                  <a:outerShdw blurRad="38100" dist="22860" dir="5400000" algn="tl" rotWithShape="0">
                    <a:srgbClr val="000000">
                      <a:alpha val="30000"/>
                    </a:srgbClr>
                  </a:outerShdw>
                </a:effectLst>
              </a:rPr>
              <a:t>obeyed</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by going out to a place which he was to receive for an inheritance; and he went out, not knowing where he was going. By faith he lived as an alien in the land of promise, as in a foreign land, dwelling in tents with Isaac and Jacob, fellow heirs of the same promise; for he was looking for the city which has foundations, whose architect and builder is God.</a:t>
            </a:r>
          </a:p>
        </p:txBody>
      </p:sp>
    </p:spTree>
    <p:extLst>
      <p:ext uri="{BB962C8B-B14F-4D97-AF65-F5344CB8AC3E}">
        <p14:creationId xmlns:p14="http://schemas.microsoft.com/office/powerpoint/2010/main" val="314688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35541" cy="6851656"/>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dirty="0" smtClean="0">
                <a:ln w="10160">
                  <a:solidFill>
                    <a:srgbClr val="15210D"/>
                  </a:solidFill>
                  <a:prstDash val="solid"/>
                </a:ln>
                <a:solidFill>
                  <a:srgbClr val="BBC9B3"/>
                </a:solidFill>
                <a:effectLst>
                  <a:glow rad="190500">
                    <a:schemeClr val="accent6">
                      <a:lumMod val="50000"/>
                      <a:alpha val="70000"/>
                    </a:schemeClr>
                  </a:glow>
                  <a:outerShdw blurRad="38100" dist="22860" dir="5400000" algn="tl" rotWithShape="0">
                    <a:srgbClr val="000000">
                      <a:alpha val="30000"/>
                    </a:srgbClr>
                  </a:outerShdw>
                </a:effectLst>
              </a:rPr>
              <a:t>Romans 12:1-2</a:t>
            </a:r>
            <a:endParaRPr lang="en-US" sz="5400" b="1" dirty="0">
              <a:ln w="10160">
                <a:solidFill>
                  <a:srgbClr val="15210D"/>
                </a:solidFill>
                <a:prstDash val="solid"/>
              </a:ln>
              <a:solidFill>
                <a:srgbClr val="BBC9B3"/>
              </a:solidFill>
              <a:effectLst>
                <a:glow rad="190500">
                  <a:schemeClr val="accent6">
                    <a:lumMod val="50000"/>
                    <a:alpha val="70000"/>
                  </a:schemeClr>
                </a:glow>
                <a:outerShdw blurRad="38100" dist="22860" dir="5400000" algn="tl" rotWithShape="0">
                  <a:srgbClr val="000000">
                    <a:alpha val="30000"/>
                  </a:srgbClr>
                </a:outerShdw>
              </a:effectLst>
            </a:endParaRPr>
          </a:p>
        </p:txBody>
      </p:sp>
      <p:sp>
        <p:nvSpPr>
          <p:cNvPr id="9" name="Rectangle 8"/>
          <p:cNvSpPr/>
          <p:nvPr/>
        </p:nvSpPr>
        <p:spPr>
          <a:xfrm>
            <a:off x="204281" y="886671"/>
            <a:ext cx="8793804" cy="5632311"/>
          </a:xfrm>
          <a:prstGeom prst="rect">
            <a:avLst/>
          </a:prstGeom>
        </p:spPr>
        <p:txBody>
          <a:bodyPr wrap="square">
            <a:spAutoFit/>
          </a:bodyPr>
          <a:lstStyle/>
          <a:p>
            <a:pPr lvl="0" algn="ctr"/>
            <a:r>
              <a:rPr lang="en-US" sz="4000" b="1" dirty="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rPr>
              <a:t>Therefore I urge you, brethren, by the mercies of God, to present your bodies a living and holy sacrifice, acceptable to God, which is your spiritual service of worship. </a:t>
            </a:r>
            <a:r>
              <a:rPr lang="en-US" sz="4000" b="1" dirty="0" smtClean="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rPr>
              <a:t>And </a:t>
            </a:r>
            <a:r>
              <a:rPr lang="en-US" sz="4000" b="1" dirty="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rPr>
              <a:t>do not be conformed to this world, but be </a:t>
            </a:r>
            <a:r>
              <a:rPr lang="en-US" sz="4000" b="1" dirty="0">
                <a:ln w="10160">
                  <a:solidFill>
                    <a:prstClr val="black"/>
                  </a:solidFill>
                  <a:prstDash val="solid"/>
                </a:ln>
                <a:solidFill>
                  <a:srgbClr val="00B050"/>
                </a:solidFill>
                <a:effectLst>
                  <a:glow rad="190500">
                    <a:prstClr val="black">
                      <a:alpha val="60000"/>
                    </a:prstClr>
                  </a:glow>
                  <a:outerShdw blurRad="38100" dist="22860" dir="5400000" algn="tl" rotWithShape="0">
                    <a:srgbClr val="000000">
                      <a:alpha val="30000"/>
                    </a:srgbClr>
                  </a:outerShdw>
                </a:effectLst>
              </a:rPr>
              <a:t>transformed by the renewing of your mind</a:t>
            </a:r>
            <a:r>
              <a:rPr lang="en-US" sz="4000" b="1" dirty="0" smtClean="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rPr>
              <a:t>, </a:t>
            </a:r>
            <a:r>
              <a:rPr lang="en-US" sz="4000" b="1" dirty="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rPr>
              <a:t>so that you may prove what the will of God is, that which is good and acceptable and perfect.</a:t>
            </a:r>
            <a:endParaRPr lang="en-US" sz="4000" b="1" dirty="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597240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Undergoing Radical Change</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398834" y="1095399"/>
            <a:ext cx="8599251" cy="4832092"/>
          </a:xfrm>
          <a:prstGeom prst="rect">
            <a:avLst/>
          </a:prstGeom>
        </p:spPr>
        <p:txBody>
          <a:bodyPr wrap="square">
            <a:spAutoFit/>
          </a:bodyPr>
          <a:lstStyle/>
          <a:p>
            <a:pPr marL="457200" indent="-457200">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If We Live for Christ, that Means Changing and Growing</a:t>
            </a:r>
          </a:p>
          <a:p>
            <a:pPr marL="914400" lvl="1" indent="-457200">
              <a:spcAft>
                <a:spcPts val="1200"/>
              </a:spcAft>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2 Corinthians 5:16-17</a:t>
            </a:r>
          </a:p>
          <a:p>
            <a:pPr marL="457200" indent="-457200">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The Scriptures are Our Guidebook to Self-Improvement</a:t>
            </a:r>
          </a:p>
          <a:p>
            <a:pPr marL="914400" lvl="1" indent="-457200">
              <a:spcAft>
                <a:spcPts val="1200"/>
              </a:spcAft>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Acts 17:11-12</a:t>
            </a:r>
          </a:p>
          <a:p>
            <a:pPr marL="457200" indent="-457200">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We Need to Stop Thinking So Much and Listen to God</a:t>
            </a:r>
          </a:p>
          <a:p>
            <a:pPr marL="914400" lvl="1" indent="-457200">
              <a:spcAft>
                <a:spcPts val="1200"/>
              </a:spcAft>
              <a:buFont typeface="Wingdings" panose="05000000000000000000" pitchFamily="2" charset="2"/>
              <a:buChar char="v"/>
            </a:pP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Hebrews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11:8-10</a:t>
            </a:r>
            <a:endPar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909395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Can You Operate?</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398834" y="1095399"/>
            <a:ext cx="8599251" cy="4647426"/>
          </a:xfrm>
          <a:prstGeom prst="rect">
            <a:avLst/>
          </a:prstGeom>
        </p:spPr>
        <p:txBody>
          <a:bodyPr wrap="square">
            <a:spAutoFit/>
          </a:bodyPr>
          <a:lstStyle/>
          <a:p>
            <a:pPr marL="457200" indent="-457200">
              <a:spcAft>
                <a:spcPts val="1200"/>
              </a:spcAft>
              <a:buFont typeface="Wingdings" panose="05000000000000000000" pitchFamily="2" charset="2"/>
              <a:buChar char="v"/>
            </a:pP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Christianity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is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Not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M</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erely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Check-</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L</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ist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of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Attributes</a:t>
            </a:r>
            <a:endPar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a:p>
            <a:pPr marL="457200" indent="-457200">
              <a:spcAft>
                <a:spcPts val="1200"/>
              </a:spcAft>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Christianity is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ctive</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Alive</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and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Purposeful</a:t>
            </a:r>
            <a:endPar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a:p>
            <a:pPr marL="457200" indent="-457200">
              <a:spcAft>
                <a:spcPts val="1200"/>
              </a:spcAft>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If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We Don’t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C</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onsciously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P</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ursue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an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Active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L</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ife</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We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on’t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C</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hange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at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All</a:t>
            </a:r>
            <a:endPar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a:p>
            <a:pPr marL="457200" indent="-457200">
              <a:spcAft>
                <a:spcPts val="1200"/>
              </a:spcAft>
              <a:buFont typeface="Wingdings" panose="05000000000000000000" pitchFamily="2" charset="2"/>
              <a:buChar char="v"/>
            </a:pP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If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We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D</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on’t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Transform</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We’ll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N</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ever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Fulfill the Purpose We Long For</a:t>
            </a:r>
            <a:endPar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a:p>
            <a:pPr marL="457200" indent="-457200">
              <a:buFont typeface="Wingdings" panose="05000000000000000000" pitchFamily="2" charset="2"/>
              <a:buChar char="v"/>
            </a:pPr>
            <a:endPar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4679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Matthew 25:26-28</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170234" y="1413063"/>
            <a:ext cx="8793804" cy="4031873"/>
          </a:xfrm>
          <a:prstGeom prst="rect">
            <a:avLst/>
          </a:prstGeom>
        </p:spPr>
        <p:txBody>
          <a:bodyPr wrap="square">
            <a:spAutoFit/>
          </a:bodyPr>
          <a:lstStyle/>
          <a:p>
            <a:pPr lvl="0" algn="ct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But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his master answered and said to him, “You wicked, lazy slave, you knew that I reap where I did not sow and gather where I scattered no seed. Then you ought to have put my money in the bank, and on my arrival I would have received my money back with interest. Therefore take away the talent given to him, and give it to the one with ten talents. </a:t>
            </a:r>
          </a:p>
        </p:txBody>
      </p:sp>
    </p:spTree>
    <p:extLst>
      <p:ext uri="{BB962C8B-B14F-4D97-AF65-F5344CB8AC3E}">
        <p14:creationId xmlns:p14="http://schemas.microsoft.com/office/powerpoint/2010/main" val="150849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35541" cy="6851656"/>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dirty="0" smtClean="0">
                <a:ln w="10160">
                  <a:solidFill>
                    <a:srgbClr val="15210D"/>
                  </a:solidFill>
                  <a:prstDash val="solid"/>
                </a:ln>
                <a:solidFill>
                  <a:srgbClr val="BBC9B3"/>
                </a:solidFill>
                <a:effectLst>
                  <a:glow rad="190500">
                    <a:schemeClr val="accent6">
                      <a:lumMod val="50000"/>
                      <a:alpha val="70000"/>
                    </a:schemeClr>
                  </a:glow>
                  <a:outerShdw blurRad="38100" dist="22860" dir="5400000" algn="tl" rotWithShape="0">
                    <a:srgbClr val="000000">
                      <a:alpha val="30000"/>
                    </a:srgbClr>
                  </a:outerShdw>
                </a:effectLst>
              </a:rPr>
              <a:t>Romans 12:1-2</a:t>
            </a:r>
            <a:endParaRPr lang="en-US" sz="5400" b="1" dirty="0">
              <a:ln w="10160">
                <a:solidFill>
                  <a:srgbClr val="15210D"/>
                </a:solidFill>
                <a:prstDash val="solid"/>
              </a:ln>
              <a:solidFill>
                <a:srgbClr val="BBC9B3"/>
              </a:solidFill>
              <a:effectLst>
                <a:glow rad="190500">
                  <a:schemeClr val="accent6">
                    <a:lumMod val="50000"/>
                    <a:alpha val="70000"/>
                  </a:schemeClr>
                </a:glow>
                <a:outerShdw blurRad="38100" dist="22860" dir="5400000" algn="tl" rotWithShape="0">
                  <a:srgbClr val="000000">
                    <a:alpha val="30000"/>
                  </a:srgbClr>
                </a:outerShdw>
              </a:effectLst>
            </a:endParaRPr>
          </a:p>
        </p:txBody>
      </p:sp>
      <p:sp>
        <p:nvSpPr>
          <p:cNvPr id="9" name="Rectangle 8"/>
          <p:cNvSpPr/>
          <p:nvPr/>
        </p:nvSpPr>
        <p:spPr>
          <a:xfrm>
            <a:off x="204281" y="886671"/>
            <a:ext cx="8793804" cy="5632311"/>
          </a:xfrm>
          <a:prstGeom prst="rect">
            <a:avLst/>
          </a:prstGeom>
        </p:spPr>
        <p:txBody>
          <a:bodyPr wrap="square">
            <a:spAutoFit/>
          </a:bodyPr>
          <a:lstStyle/>
          <a:p>
            <a:pPr lvl="0" algn="ctr"/>
            <a:r>
              <a:rPr lang="en-US" sz="4000" b="1" dirty="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rPr>
              <a:t>Therefore I urge you, brethren, by the mercies of God, to present your bodies a living and holy sacrifice, acceptable to God, which is your spiritual service of worship. </a:t>
            </a:r>
            <a:r>
              <a:rPr lang="en-US" sz="4000" b="1" dirty="0" smtClean="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rPr>
              <a:t>And </a:t>
            </a:r>
            <a:r>
              <a:rPr lang="en-US" sz="4000" b="1" dirty="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rPr>
              <a:t>do not be conformed to this world, but be </a:t>
            </a:r>
            <a:r>
              <a:rPr lang="en-US" sz="4000" b="1" dirty="0">
                <a:ln w="10160">
                  <a:solidFill>
                    <a:prstClr val="black"/>
                  </a:solidFill>
                  <a:prstDash val="solid"/>
                </a:ln>
                <a:solidFill>
                  <a:srgbClr val="00B050"/>
                </a:solidFill>
                <a:effectLst>
                  <a:glow rad="190500">
                    <a:prstClr val="black">
                      <a:alpha val="60000"/>
                    </a:prstClr>
                  </a:glow>
                  <a:outerShdw blurRad="38100" dist="22860" dir="5400000" algn="tl" rotWithShape="0">
                    <a:srgbClr val="000000">
                      <a:alpha val="30000"/>
                    </a:srgbClr>
                  </a:outerShdw>
                </a:effectLst>
              </a:rPr>
              <a:t>transformed by the renewing of your mind</a:t>
            </a:r>
            <a:r>
              <a:rPr lang="en-US" sz="40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so that you may prove what </a:t>
            </a:r>
            <a:r>
              <a:rPr lang="en-US" sz="4000" b="1" dirty="0">
                <a:ln w="10160">
                  <a:solidFill>
                    <a:prstClr val="black"/>
                  </a:solidFill>
                  <a:prstDash val="solid"/>
                </a:ln>
                <a:solidFill>
                  <a:schemeClr val="accent4"/>
                </a:solidFill>
                <a:effectLst>
                  <a:glow rad="190500">
                    <a:prstClr val="black">
                      <a:alpha val="60000"/>
                    </a:prstClr>
                  </a:glow>
                  <a:outerShdw blurRad="38100" dist="22860" dir="5400000" algn="tl" rotWithShape="0">
                    <a:srgbClr val="000000">
                      <a:alpha val="30000"/>
                    </a:srgbClr>
                  </a:outerShdw>
                </a:effectLst>
              </a:rPr>
              <a:t>the will of God </a:t>
            </a:r>
            <a:r>
              <a:rPr lang="en-US" sz="4000" b="1" dirty="0" smtClean="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rPr>
              <a:t>is</a:t>
            </a:r>
            <a:r>
              <a:rPr lang="en-US" sz="4000" b="1" dirty="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rPr>
              <a:t>, that which is good and acceptable and perfect.</a:t>
            </a:r>
            <a:endParaRPr lang="en-US" sz="4000" b="1" dirty="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077538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35541" cy="6851656"/>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dirty="0" smtClean="0">
                <a:ln w="10160">
                  <a:solidFill>
                    <a:srgbClr val="15210D"/>
                  </a:solidFill>
                  <a:prstDash val="solid"/>
                </a:ln>
                <a:solidFill>
                  <a:srgbClr val="BBC9B3"/>
                </a:solidFill>
                <a:effectLst>
                  <a:glow rad="190500">
                    <a:schemeClr val="accent6">
                      <a:lumMod val="50000"/>
                      <a:alpha val="70000"/>
                    </a:schemeClr>
                  </a:glow>
                  <a:outerShdw blurRad="38100" dist="22860" dir="5400000" algn="tl" rotWithShape="0">
                    <a:srgbClr val="000000">
                      <a:alpha val="30000"/>
                    </a:srgbClr>
                  </a:outerShdw>
                </a:effectLst>
              </a:rPr>
              <a:t>Romans 12:1-2</a:t>
            </a:r>
            <a:endParaRPr lang="en-US" sz="5400" b="1" dirty="0">
              <a:ln w="10160">
                <a:solidFill>
                  <a:srgbClr val="15210D"/>
                </a:solidFill>
                <a:prstDash val="solid"/>
              </a:ln>
              <a:solidFill>
                <a:srgbClr val="BBC9B3"/>
              </a:solidFill>
              <a:effectLst>
                <a:glow rad="190500">
                  <a:schemeClr val="accent6">
                    <a:lumMod val="50000"/>
                    <a:alpha val="70000"/>
                  </a:schemeClr>
                </a:glow>
                <a:outerShdw blurRad="38100" dist="22860" dir="5400000" algn="tl" rotWithShape="0">
                  <a:srgbClr val="000000">
                    <a:alpha val="30000"/>
                  </a:srgbClr>
                </a:outerShdw>
              </a:effectLst>
            </a:endParaRPr>
          </a:p>
        </p:txBody>
      </p:sp>
      <p:sp>
        <p:nvSpPr>
          <p:cNvPr id="9" name="Rectangle 8"/>
          <p:cNvSpPr/>
          <p:nvPr/>
        </p:nvSpPr>
        <p:spPr>
          <a:xfrm>
            <a:off x="204281" y="886671"/>
            <a:ext cx="8793804" cy="5632311"/>
          </a:xfrm>
          <a:prstGeom prst="rect">
            <a:avLst/>
          </a:prstGeom>
        </p:spPr>
        <p:txBody>
          <a:bodyPr wrap="square">
            <a:spAutoFit/>
          </a:bodyPr>
          <a:lstStyle/>
          <a:p>
            <a:pPr lvl="0" algn="ctr"/>
            <a:r>
              <a:rPr lang="en-US" sz="4000" b="1" dirty="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rPr>
              <a:t>Therefore I urge you, brethren, by the mercies of God, to present your bodies a </a:t>
            </a:r>
            <a:r>
              <a:rPr lang="en-US" sz="4000" b="1" dirty="0">
                <a:ln w="10160">
                  <a:solidFill>
                    <a:prstClr val="black"/>
                  </a:solidFill>
                  <a:prstDash val="solid"/>
                </a:ln>
                <a:solidFill>
                  <a:srgbClr val="EC912C"/>
                </a:solidFill>
                <a:effectLst>
                  <a:glow rad="190500">
                    <a:prstClr val="black">
                      <a:alpha val="60000"/>
                    </a:prstClr>
                  </a:glow>
                  <a:outerShdw blurRad="38100" dist="22860" dir="5400000" algn="tl" rotWithShape="0">
                    <a:srgbClr val="000000">
                      <a:alpha val="30000"/>
                    </a:srgbClr>
                  </a:outerShdw>
                </a:effectLst>
              </a:rPr>
              <a:t>living and holy sacrifice</a:t>
            </a:r>
            <a:r>
              <a:rPr lang="en-US" sz="40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acceptable to God, which is </a:t>
            </a:r>
            <a:r>
              <a:rPr lang="en-US" sz="4000" b="1" dirty="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rPr>
              <a:t>your spiritual service of worship</a:t>
            </a:r>
            <a:r>
              <a:rPr lang="en-US" sz="40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And do not be conformed to this world, but be </a:t>
            </a:r>
            <a:r>
              <a:rPr lang="en-US" sz="4000" b="1" dirty="0">
                <a:ln w="10160">
                  <a:solidFill>
                    <a:prstClr val="black"/>
                  </a:solidFill>
                  <a:prstDash val="solid"/>
                </a:ln>
                <a:solidFill>
                  <a:srgbClr val="00B050"/>
                </a:solidFill>
                <a:effectLst>
                  <a:glow rad="190500">
                    <a:prstClr val="black">
                      <a:alpha val="60000"/>
                    </a:prstClr>
                  </a:glow>
                  <a:outerShdw blurRad="38100" dist="22860" dir="5400000" algn="tl" rotWithShape="0">
                    <a:srgbClr val="000000">
                      <a:alpha val="30000"/>
                    </a:srgbClr>
                  </a:outerShdw>
                </a:effectLst>
              </a:rPr>
              <a:t>transformed by the renewing of your mind</a:t>
            </a:r>
            <a:r>
              <a:rPr lang="en-US" sz="40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so that you may prove what </a:t>
            </a:r>
            <a:r>
              <a:rPr lang="en-US" sz="4000" b="1" dirty="0">
                <a:ln w="10160">
                  <a:solidFill>
                    <a:prstClr val="black"/>
                  </a:solidFill>
                  <a:prstDash val="solid"/>
                </a:ln>
                <a:solidFill>
                  <a:schemeClr val="accent4"/>
                </a:solidFill>
                <a:effectLst>
                  <a:glow rad="190500">
                    <a:prstClr val="black">
                      <a:alpha val="60000"/>
                    </a:prstClr>
                  </a:glow>
                  <a:outerShdw blurRad="38100" dist="22860" dir="5400000" algn="tl" rotWithShape="0">
                    <a:srgbClr val="000000">
                      <a:alpha val="30000"/>
                    </a:srgbClr>
                  </a:outerShdw>
                </a:effectLst>
              </a:rPr>
              <a:t>the will of God </a:t>
            </a:r>
            <a:r>
              <a:rPr lang="en-US" sz="40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is</a:t>
            </a:r>
            <a:r>
              <a:rPr lang="en-US" sz="4000" b="1" dirty="0" smtClean="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rPr>
              <a:t>, </a:t>
            </a:r>
            <a:r>
              <a:rPr lang="en-US" sz="4000" b="1" dirty="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rPr>
              <a:t>that which is good and acceptable and perfect.</a:t>
            </a:r>
            <a:endParaRPr lang="en-US" sz="4000" b="1" dirty="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053821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35541" cy="6851656"/>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dirty="0" smtClean="0">
                <a:ln w="10160">
                  <a:solidFill>
                    <a:srgbClr val="15210D"/>
                  </a:solidFill>
                  <a:prstDash val="solid"/>
                </a:ln>
                <a:solidFill>
                  <a:srgbClr val="BBC9B3"/>
                </a:solidFill>
                <a:effectLst>
                  <a:glow rad="190500">
                    <a:schemeClr val="accent6">
                      <a:lumMod val="50000"/>
                      <a:alpha val="70000"/>
                    </a:schemeClr>
                  </a:glow>
                  <a:outerShdw blurRad="38100" dist="22860" dir="5400000" algn="tl" rotWithShape="0">
                    <a:srgbClr val="000000">
                      <a:alpha val="30000"/>
                    </a:srgbClr>
                  </a:outerShdw>
                </a:effectLst>
              </a:rPr>
              <a:t>Romans 12:1-2</a:t>
            </a:r>
            <a:endParaRPr lang="en-US" sz="5400" b="1" dirty="0">
              <a:ln w="10160">
                <a:solidFill>
                  <a:srgbClr val="15210D"/>
                </a:solidFill>
                <a:prstDash val="solid"/>
              </a:ln>
              <a:solidFill>
                <a:srgbClr val="BBC9B3"/>
              </a:solidFill>
              <a:effectLst>
                <a:glow rad="190500">
                  <a:schemeClr val="accent6">
                    <a:lumMod val="50000"/>
                    <a:alpha val="70000"/>
                  </a:schemeClr>
                </a:glow>
                <a:outerShdw blurRad="38100" dist="22860" dir="5400000" algn="tl" rotWithShape="0">
                  <a:srgbClr val="000000">
                    <a:alpha val="30000"/>
                  </a:srgbClr>
                </a:outerShdw>
              </a:effectLst>
            </a:endParaRPr>
          </a:p>
        </p:txBody>
      </p:sp>
      <p:sp>
        <p:nvSpPr>
          <p:cNvPr id="9" name="Rectangle 8"/>
          <p:cNvSpPr/>
          <p:nvPr/>
        </p:nvSpPr>
        <p:spPr>
          <a:xfrm>
            <a:off x="204281" y="886671"/>
            <a:ext cx="8793804" cy="5632311"/>
          </a:xfrm>
          <a:prstGeom prst="rect">
            <a:avLst/>
          </a:prstGeom>
        </p:spPr>
        <p:txBody>
          <a:bodyPr wrap="square">
            <a:spAutoFit/>
          </a:bodyPr>
          <a:lstStyle/>
          <a:p>
            <a:pPr lvl="0" algn="ctr"/>
            <a:r>
              <a:rPr lang="en-US" sz="4000" b="1" dirty="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rPr>
              <a:t>Therefore I urge you, brethren, by the mercies of God, to present your bodies a </a:t>
            </a:r>
            <a:r>
              <a:rPr lang="en-US" sz="4000" b="1" dirty="0">
                <a:ln w="10160">
                  <a:solidFill>
                    <a:prstClr val="black"/>
                  </a:solidFill>
                  <a:prstDash val="solid"/>
                </a:ln>
                <a:solidFill>
                  <a:srgbClr val="EC912C"/>
                </a:solidFill>
                <a:effectLst>
                  <a:glow rad="190500">
                    <a:prstClr val="black">
                      <a:alpha val="60000"/>
                    </a:prstClr>
                  </a:glow>
                  <a:outerShdw blurRad="38100" dist="22860" dir="5400000" algn="tl" rotWithShape="0">
                    <a:srgbClr val="000000">
                      <a:alpha val="30000"/>
                    </a:srgbClr>
                  </a:outerShdw>
                </a:effectLst>
              </a:rPr>
              <a:t>living and holy sacrifice</a:t>
            </a:r>
            <a:r>
              <a:rPr lang="en-US" sz="40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acceptable to God, which is </a:t>
            </a:r>
            <a:r>
              <a:rPr lang="en-US" sz="4000" b="1" dirty="0">
                <a:ln w="10160">
                  <a:solidFill>
                    <a:prstClr val="black"/>
                  </a:solidFill>
                  <a:prstDash val="solid"/>
                </a:ln>
                <a:solidFill>
                  <a:srgbClr val="FF0000"/>
                </a:solidFill>
                <a:effectLst>
                  <a:glow rad="190500">
                    <a:prstClr val="black">
                      <a:alpha val="60000"/>
                    </a:prstClr>
                  </a:glow>
                  <a:outerShdw blurRad="38100" dist="22860" dir="5400000" algn="tl" rotWithShape="0">
                    <a:srgbClr val="000000">
                      <a:alpha val="30000"/>
                    </a:srgbClr>
                  </a:outerShdw>
                </a:effectLst>
              </a:rPr>
              <a:t>your spiritual service of worship</a:t>
            </a:r>
            <a:r>
              <a:rPr lang="en-US" sz="40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And do not be conformed to this world, but be </a:t>
            </a:r>
            <a:r>
              <a:rPr lang="en-US" sz="4000" b="1" dirty="0">
                <a:ln w="10160">
                  <a:solidFill>
                    <a:prstClr val="black"/>
                  </a:solidFill>
                  <a:prstDash val="solid"/>
                </a:ln>
                <a:solidFill>
                  <a:srgbClr val="00B050"/>
                </a:solidFill>
                <a:effectLst>
                  <a:glow rad="190500">
                    <a:prstClr val="black">
                      <a:alpha val="60000"/>
                    </a:prstClr>
                  </a:glow>
                  <a:outerShdw blurRad="38100" dist="22860" dir="5400000" algn="tl" rotWithShape="0">
                    <a:srgbClr val="000000">
                      <a:alpha val="30000"/>
                    </a:srgbClr>
                  </a:outerShdw>
                </a:effectLst>
              </a:rPr>
              <a:t>transformed by the renewing of your mind</a:t>
            </a:r>
            <a:r>
              <a:rPr lang="en-US" sz="40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so that you may prove what </a:t>
            </a:r>
            <a:r>
              <a:rPr lang="en-US" sz="4000" b="1" dirty="0">
                <a:ln w="10160">
                  <a:solidFill>
                    <a:prstClr val="black"/>
                  </a:solidFill>
                  <a:prstDash val="solid"/>
                </a:ln>
                <a:solidFill>
                  <a:schemeClr val="accent4"/>
                </a:solidFill>
                <a:effectLst>
                  <a:glow rad="190500">
                    <a:prstClr val="black">
                      <a:alpha val="60000"/>
                    </a:prstClr>
                  </a:glow>
                  <a:outerShdw blurRad="38100" dist="22860" dir="5400000" algn="tl" rotWithShape="0">
                    <a:srgbClr val="000000">
                      <a:alpha val="30000"/>
                    </a:srgbClr>
                  </a:outerShdw>
                </a:effectLst>
              </a:rPr>
              <a:t>the will of God </a:t>
            </a:r>
            <a:r>
              <a:rPr lang="en-US" sz="40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is</a:t>
            </a:r>
            <a:r>
              <a:rPr lang="en-US" sz="4000" b="1" dirty="0" smtClean="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rPr>
              <a:t>, </a:t>
            </a:r>
            <a:r>
              <a:rPr lang="en-US" sz="4000" b="1" dirty="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rPr>
              <a:t>that which is good and acceptable and perfect.</a:t>
            </a:r>
            <a:endParaRPr lang="en-US" sz="4000" b="1" dirty="0">
              <a:ln w="10160">
                <a:solidFill>
                  <a:prstClr val="black"/>
                </a:solidFill>
                <a:prstDash val="solid"/>
              </a:ln>
              <a:solidFill>
                <a:schemeClr val="bg1"/>
              </a:solidFill>
              <a:effectLst>
                <a:glow rad="190500">
                  <a:prstClr val="black">
                    <a:alpha val="60000"/>
                  </a:prst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97096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35541" cy="6851656"/>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dirty="0" smtClean="0">
                <a:ln w="10160">
                  <a:solidFill>
                    <a:srgbClr val="15210D"/>
                  </a:solidFill>
                  <a:prstDash val="solid"/>
                </a:ln>
                <a:solidFill>
                  <a:srgbClr val="BBC9B3"/>
                </a:solidFill>
                <a:effectLst>
                  <a:glow rad="190500">
                    <a:schemeClr val="accent6">
                      <a:lumMod val="50000"/>
                      <a:alpha val="70000"/>
                    </a:schemeClr>
                  </a:glow>
                  <a:outerShdw blurRad="38100" dist="22860" dir="5400000" algn="tl" rotWithShape="0">
                    <a:srgbClr val="000000">
                      <a:alpha val="30000"/>
                    </a:srgbClr>
                  </a:outerShdw>
                </a:effectLst>
              </a:rPr>
              <a:t>Romans 12:1-2</a:t>
            </a:r>
            <a:endParaRPr lang="en-US" sz="5400" b="1" dirty="0">
              <a:ln w="10160">
                <a:solidFill>
                  <a:srgbClr val="15210D"/>
                </a:solidFill>
                <a:prstDash val="solid"/>
              </a:ln>
              <a:solidFill>
                <a:srgbClr val="BBC9B3"/>
              </a:solidFill>
              <a:effectLst>
                <a:glow rad="190500">
                  <a:schemeClr val="accent6">
                    <a:lumMod val="50000"/>
                    <a:alpha val="70000"/>
                  </a:schemeClr>
                </a:glow>
                <a:outerShdw blurRad="38100" dist="22860" dir="5400000" algn="tl" rotWithShape="0">
                  <a:srgbClr val="000000">
                    <a:alpha val="30000"/>
                  </a:srgbClr>
                </a:outerShdw>
              </a:effectLst>
            </a:endParaRPr>
          </a:p>
        </p:txBody>
      </p:sp>
      <p:sp>
        <p:nvSpPr>
          <p:cNvPr id="9" name="Rectangle 8"/>
          <p:cNvSpPr/>
          <p:nvPr/>
        </p:nvSpPr>
        <p:spPr>
          <a:xfrm>
            <a:off x="204281" y="886671"/>
            <a:ext cx="8793804" cy="5632311"/>
          </a:xfrm>
          <a:prstGeom prst="rect">
            <a:avLst/>
          </a:prstGeom>
        </p:spPr>
        <p:txBody>
          <a:bodyPr wrap="square">
            <a:spAutoFit/>
          </a:bodyPr>
          <a:lstStyle/>
          <a:p>
            <a:pPr lvl="0" algn="ctr"/>
            <a:r>
              <a:rPr lang="en-US" sz="40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Therefore I urge you, brethren, by the mercies of God, to present your bodies a </a:t>
            </a:r>
            <a:r>
              <a:rPr lang="en-US" sz="4000" b="1" dirty="0">
                <a:ln w="10160">
                  <a:solidFill>
                    <a:prstClr val="black"/>
                  </a:solidFill>
                  <a:prstDash val="solid"/>
                </a:ln>
                <a:solidFill>
                  <a:srgbClr val="EC912C"/>
                </a:solidFill>
                <a:effectLst>
                  <a:glow rad="190500">
                    <a:prstClr val="black">
                      <a:alpha val="60000"/>
                    </a:prstClr>
                  </a:glow>
                  <a:outerShdw blurRad="38100" dist="22860" dir="5400000" algn="tl" rotWithShape="0">
                    <a:srgbClr val="000000">
                      <a:alpha val="30000"/>
                    </a:srgbClr>
                  </a:outerShdw>
                </a:effectLst>
              </a:rPr>
              <a:t>living and holy sacrifice</a:t>
            </a:r>
            <a:r>
              <a:rPr lang="en-US" sz="40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acceptable to God, which is </a:t>
            </a:r>
            <a:r>
              <a:rPr lang="en-US" sz="4000" b="1" dirty="0">
                <a:ln w="10160">
                  <a:solidFill>
                    <a:prstClr val="black"/>
                  </a:solidFill>
                  <a:prstDash val="solid"/>
                </a:ln>
                <a:solidFill>
                  <a:srgbClr val="FF0000"/>
                </a:solidFill>
                <a:effectLst>
                  <a:glow rad="190500">
                    <a:prstClr val="black">
                      <a:alpha val="60000"/>
                    </a:prstClr>
                  </a:glow>
                  <a:outerShdw blurRad="38100" dist="22860" dir="5400000" algn="tl" rotWithShape="0">
                    <a:srgbClr val="000000">
                      <a:alpha val="30000"/>
                    </a:srgbClr>
                  </a:outerShdw>
                </a:effectLst>
              </a:rPr>
              <a:t>your spiritual service of worship</a:t>
            </a:r>
            <a:r>
              <a:rPr lang="en-US" sz="40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a:t>
            </a:r>
            <a:r>
              <a:rPr lang="en-US" sz="40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And </a:t>
            </a:r>
            <a:r>
              <a:rPr lang="en-US" sz="40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do not be conformed to this world, but be </a:t>
            </a:r>
            <a:r>
              <a:rPr lang="en-US" sz="4000" b="1" dirty="0">
                <a:ln w="10160">
                  <a:solidFill>
                    <a:prstClr val="black"/>
                  </a:solidFill>
                  <a:prstDash val="solid"/>
                </a:ln>
                <a:solidFill>
                  <a:srgbClr val="00B050"/>
                </a:solidFill>
                <a:effectLst>
                  <a:glow rad="190500">
                    <a:prstClr val="black">
                      <a:alpha val="60000"/>
                    </a:prstClr>
                  </a:glow>
                  <a:outerShdw blurRad="38100" dist="22860" dir="5400000" algn="tl" rotWithShape="0">
                    <a:srgbClr val="000000">
                      <a:alpha val="30000"/>
                    </a:srgbClr>
                  </a:outerShdw>
                </a:effectLst>
              </a:rPr>
              <a:t>transformed by the renewing of your mind</a:t>
            </a:r>
            <a:r>
              <a:rPr lang="en-US" sz="40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so that you may prove what </a:t>
            </a:r>
            <a:r>
              <a:rPr lang="en-US" sz="4000" b="1" dirty="0">
                <a:ln w="10160">
                  <a:solidFill>
                    <a:prstClr val="black"/>
                  </a:solidFill>
                  <a:prstDash val="solid"/>
                </a:ln>
                <a:solidFill>
                  <a:schemeClr val="accent4"/>
                </a:solidFill>
                <a:effectLst>
                  <a:glow rad="190500">
                    <a:prstClr val="black">
                      <a:alpha val="60000"/>
                    </a:prstClr>
                  </a:glow>
                  <a:outerShdw blurRad="38100" dist="22860" dir="5400000" algn="tl" rotWithShape="0">
                    <a:srgbClr val="000000">
                      <a:alpha val="30000"/>
                    </a:srgbClr>
                  </a:outerShdw>
                </a:effectLst>
              </a:rPr>
              <a:t>the will of God </a:t>
            </a:r>
            <a:r>
              <a:rPr lang="en-US" sz="40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is, that which is </a:t>
            </a:r>
            <a:r>
              <a:rPr lang="en-US" sz="4000" b="1" dirty="0">
                <a:ln w="10160">
                  <a:solidFill>
                    <a:prstClr val="black"/>
                  </a:solidFill>
                  <a:prstDash val="solid"/>
                </a:ln>
                <a:solidFill>
                  <a:schemeClr val="accent1">
                    <a:lumMod val="75000"/>
                  </a:schemeClr>
                </a:solidFill>
                <a:effectLst>
                  <a:glow rad="190500">
                    <a:prstClr val="black">
                      <a:alpha val="60000"/>
                    </a:prstClr>
                  </a:glow>
                  <a:outerShdw blurRad="38100" dist="22860" dir="5400000" algn="tl" rotWithShape="0">
                    <a:srgbClr val="000000">
                      <a:alpha val="30000"/>
                    </a:srgbClr>
                  </a:outerShdw>
                </a:effectLst>
              </a:rPr>
              <a:t>good and acceptable and perfect</a:t>
            </a:r>
            <a:r>
              <a:rPr lang="en-US" sz="40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t>
            </a:r>
            <a:endParaRPr lang="en-US" sz="40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256617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0" y="0"/>
            <a:ext cx="9135541" cy="1200329"/>
          </a:xfrm>
          <a:prstGeom prst="rect">
            <a:avLst/>
          </a:prstGeom>
        </p:spPr>
        <p:txBody>
          <a:bodyPr wrap="square">
            <a:spAutoFit/>
          </a:bodyPr>
          <a:lstStyle/>
          <a:p>
            <a:pPr lvl="0" algn="ctr"/>
            <a:r>
              <a:rPr lang="en-US" sz="7200" b="1" spc="50" dirty="0" smtClean="0">
                <a:ln w="9525" cmpd="sng">
                  <a:solidFill>
                    <a:srgbClr val="9A0A0A"/>
                  </a:solidFill>
                  <a:prstDash val="solid"/>
                </a:ln>
                <a:solidFill>
                  <a:srgbClr val="FBC5C5"/>
                </a:solidFill>
                <a:effectLst>
                  <a:glow rad="190500">
                    <a:srgbClr val="C30D0D">
                      <a:alpha val="49804"/>
                    </a:srgbClr>
                  </a:glow>
                </a:effectLst>
              </a:rPr>
              <a:t>Can You Operate?</a:t>
            </a:r>
            <a:endParaRPr lang="en-US" sz="7200" b="1" spc="50" dirty="0">
              <a:ln w="9525" cmpd="sng">
                <a:solidFill>
                  <a:srgbClr val="9A0A0A"/>
                </a:solidFill>
                <a:prstDash val="solid"/>
              </a:ln>
              <a:solidFill>
                <a:srgbClr val="FBC5C5"/>
              </a:solidFill>
              <a:effectLst>
                <a:glow rad="190500">
                  <a:srgbClr val="C30D0D">
                    <a:alpha val="49804"/>
                  </a:srgbClr>
                </a:glow>
              </a:effectLst>
            </a:endParaRPr>
          </a:p>
        </p:txBody>
      </p:sp>
      <p:sp>
        <p:nvSpPr>
          <p:cNvPr id="8" name="Rectangle 7"/>
          <p:cNvSpPr/>
          <p:nvPr/>
        </p:nvSpPr>
        <p:spPr>
          <a:xfrm>
            <a:off x="-8459" y="2967335"/>
            <a:ext cx="9144000" cy="923330"/>
          </a:xfrm>
          <a:prstGeom prst="rect">
            <a:avLst/>
          </a:prstGeom>
        </p:spPr>
        <p:txBody>
          <a:bodyPr wrap="square">
            <a:spAutoFit/>
          </a:bodyPr>
          <a:lstStyle/>
          <a:p>
            <a:pPr lvl="0" algn="ctr"/>
            <a:r>
              <a:rPr lang="en-US" sz="5400" b="1" dirty="0" smtClean="0">
                <a:ln w="10160">
                  <a:solidFill>
                    <a:schemeClr val="accent6">
                      <a:lumMod val="50000"/>
                    </a:schemeClr>
                  </a:solidFill>
                  <a:prstDash val="solid"/>
                </a:ln>
                <a:solidFill>
                  <a:schemeClr val="accent6">
                    <a:lumMod val="20000"/>
                    <a:lumOff val="80000"/>
                  </a:schemeClr>
                </a:solidFill>
                <a:effectLst>
                  <a:glow rad="190500">
                    <a:schemeClr val="accent6">
                      <a:lumMod val="75000"/>
                      <a:alpha val="50000"/>
                    </a:schemeClr>
                  </a:glow>
                  <a:outerShdw blurRad="38100" dist="22860" dir="5400000" algn="tl" rotWithShape="0">
                    <a:srgbClr val="000000">
                      <a:alpha val="30000"/>
                    </a:srgbClr>
                  </a:outerShdw>
                </a:effectLst>
              </a:rPr>
              <a:t>Regaining Active Christianity </a:t>
            </a:r>
            <a:endParaRPr lang="en-US" sz="5400" b="1" dirty="0">
              <a:ln w="10160">
                <a:solidFill>
                  <a:schemeClr val="accent6">
                    <a:lumMod val="50000"/>
                  </a:schemeClr>
                </a:solidFill>
                <a:prstDash val="solid"/>
              </a:ln>
              <a:solidFill>
                <a:schemeClr val="accent6">
                  <a:lumMod val="20000"/>
                  <a:lumOff val="80000"/>
                </a:schemeClr>
              </a:solidFill>
              <a:effectLst>
                <a:glow rad="190500">
                  <a:schemeClr val="accent6">
                    <a:lumMod val="75000"/>
                    <a:alpha val="50000"/>
                  </a:schemeClr>
                </a:glow>
                <a:outerShdw blurRad="38100" dist="22860" dir="5400000" algn="tl" rotWithShape="0">
                  <a:srgbClr val="000000">
                    <a:alpha val="30000"/>
                  </a:srgbClr>
                </a:outerShdw>
              </a:effectLst>
            </a:endParaRPr>
          </a:p>
        </p:txBody>
      </p:sp>
      <p:sp>
        <p:nvSpPr>
          <p:cNvPr id="9" name="Rectangle 8"/>
          <p:cNvSpPr/>
          <p:nvPr/>
        </p:nvSpPr>
        <p:spPr>
          <a:xfrm>
            <a:off x="1" y="5657671"/>
            <a:ext cx="9143999" cy="1077218"/>
          </a:xfrm>
          <a:prstGeom prst="rect">
            <a:avLst/>
          </a:prstGeom>
        </p:spPr>
        <p:txBody>
          <a:bodyPr wrap="square">
            <a:spAutoFit/>
          </a:bodyPr>
          <a:lstStyle/>
          <a:p>
            <a:pPr lvl="0" algn="ctr"/>
            <a:r>
              <a:rPr lang="en-US" sz="3200" b="1" dirty="0" err="1"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Elliotsville</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Church of Christ – 02/19/2016</a:t>
            </a:r>
          </a:p>
          <a:p>
            <a:pPr lvl="0" algn="ct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“The Renewal of Your Mind” Series</a:t>
            </a:r>
            <a:endPar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58369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6187" y="0"/>
            <a:ext cx="8861898" cy="923330"/>
          </a:xfrm>
          <a:prstGeom prst="rect">
            <a:avLst/>
          </a:prstGeom>
        </p:spPr>
        <p:txBody>
          <a:bodyPr wrap="square">
            <a:spAutoFit/>
          </a:bodyPr>
          <a:lstStyle/>
          <a:p>
            <a:pPr lvl="0" algn="ctr"/>
            <a:r>
              <a:rPr lang="en-US" sz="5400" b="1" spc="50" dirty="0" smtClean="0">
                <a:ln w="9525" cmpd="sng">
                  <a:solidFill>
                    <a:srgbClr val="9A0A0A"/>
                  </a:solidFill>
                  <a:prstDash val="solid"/>
                </a:ln>
                <a:solidFill>
                  <a:srgbClr val="FBC5C5"/>
                </a:solidFill>
                <a:effectLst>
                  <a:glow rad="190500">
                    <a:srgbClr val="C30D0D">
                      <a:alpha val="50000"/>
                    </a:srgbClr>
                  </a:glow>
                </a:effectLst>
              </a:rPr>
              <a:t>Modern Christianity</a:t>
            </a:r>
            <a:endParaRPr lang="en-US" sz="5400" b="1" spc="50" dirty="0">
              <a:ln w="9525" cmpd="sng">
                <a:solidFill>
                  <a:srgbClr val="9A0A0A"/>
                </a:solidFill>
                <a:prstDash val="solid"/>
              </a:ln>
              <a:solidFill>
                <a:srgbClr val="FBC5C5"/>
              </a:solidFill>
              <a:effectLst>
                <a:glow rad="190500">
                  <a:srgbClr val="C30D0D">
                    <a:alpha val="50000"/>
                  </a:srgbClr>
                </a:glow>
              </a:effectLst>
            </a:endParaRPr>
          </a:p>
        </p:txBody>
      </p:sp>
      <p:sp>
        <p:nvSpPr>
          <p:cNvPr id="9" name="Rectangle 8"/>
          <p:cNvSpPr/>
          <p:nvPr/>
        </p:nvSpPr>
        <p:spPr>
          <a:xfrm>
            <a:off x="398834" y="1095399"/>
            <a:ext cx="8599251" cy="3508653"/>
          </a:xfrm>
          <a:prstGeom prst="rect">
            <a:avLst/>
          </a:prstGeom>
        </p:spPr>
        <p:txBody>
          <a:bodyPr wrap="square">
            <a:spAutoFit/>
          </a:bodyPr>
          <a:lstStyle/>
          <a:p>
            <a:pPr marL="457200" indent="-457200">
              <a:spcAft>
                <a:spcPts val="1200"/>
              </a:spcAft>
              <a:buFont typeface="Wingdings" panose="05000000000000000000" pitchFamily="2" charset="2"/>
              <a:buChar char="v"/>
            </a:pP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We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Have Become Lazy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in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Our Christianity</a:t>
            </a:r>
          </a:p>
          <a:p>
            <a:pPr marL="457200" indent="-457200">
              <a:spcAft>
                <a:spcPts val="1200"/>
              </a:spcAft>
              <a:buFont typeface="Wingdings" panose="05000000000000000000" pitchFamily="2" charset="2"/>
              <a:buChar char="v"/>
            </a:pP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We List Attributes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or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Things We Don’t Do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as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Proof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of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Holiness</a:t>
            </a:r>
          </a:p>
          <a:p>
            <a:pPr marL="457200" indent="-457200">
              <a:spcAft>
                <a:spcPts val="1200"/>
              </a:spcAft>
              <a:buFont typeface="Wingdings" panose="05000000000000000000" pitchFamily="2" charset="2"/>
              <a:buChar char="v"/>
            </a:pP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We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are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Called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to be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Active Christians</a:t>
            </a:r>
          </a:p>
          <a:p>
            <a:pPr marL="457200" indent="-457200">
              <a:spcAft>
                <a:spcPts val="1200"/>
              </a:spcAft>
              <a:buFont typeface="Wingdings" panose="05000000000000000000" pitchFamily="2" charset="2"/>
              <a:buChar char="v"/>
            </a:pP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This Involves Real</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Living</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Transformative Change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and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Action </a:t>
            </a:r>
            <a:r>
              <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in </a:t>
            </a:r>
            <a:r>
              <a:rPr lang="en-US" sz="3200" b="1" dirty="0" smtClean="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rPr>
              <a:t>Our Lives</a:t>
            </a:r>
            <a:endParaRPr lang="en-US" sz="3200" b="1" dirty="0">
              <a:ln w="10160">
                <a:solidFill>
                  <a:prstClr val="black"/>
                </a:solidFill>
                <a:prstDash val="solid"/>
              </a:ln>
              <a:solidFill>
                <a:srgbClr val="FFFFFF"/>
              </a:solidFill>
              <a:effectLst>
                <a:glow rad="190500">
                  <a:prstClr val="black">
                    <a:alpha val="60000"/>
                  </a:prst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17202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TotalTime>
  <Words>1755</Words>
  <Application>Microsoft Office PowerPoint</Application>
  <PresentationFormat>On-screen Show (4:3)</PresentationFormat>
  <Paragraphs>109</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Gass</dc:creator>
  <cp:lastModifiedBy>Andrew Gass</cp:lastModifiedBy>
  <cp:revision>36</cp:revision>
  <dcterms:created xsi:type="dcterms:W3CDTF">2015-06-28T01:48:14Z</dcterms:created>
  <dcterms:modified xsi:type="dcterms:W3CDTF">2016-02-19T21:18:25Z</dcterms:modified>
</cp:coreProperties>
</file>