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6" r:id="rId3"/>
    <p:sldId id="258" r:id="rId4"/>
    <p:sldId id="259" r:id="rId5"/>
    <p:sldId id="260" r:id="rId6"/>
    <p:sldId id="261" r:id="rId7"/>
    <p:sldId id="262" r:id="rId8"/>
    <p:sldId id="269" r:id="rId9"/>
    <p:sldId id="264" r:id="rId10"/>
    <p:sldId id="280" r:id="rId11"/>
    <p:sldId id="271" r:id="rId12"/>
    <p:sldId id="283" r:id="rId13"/>
    <p:sldId id="272" r:id="rId14"/>
    <p:sldId id="274" r:id="rId15"/>
    <p:sldId id="275" r:id="rId16"/>
    <p:sldId id="276" r:id="rId17"/>
    <p:sldId id="277" r:id="rId18"/>
    <p:sldId id="284" r:id="rId19"/>
    <p:sldId id="285" r:id="rId20"/>
    <p:sldId id="286" r:id="rId21"/>
    <p:sldId id="287" r:id="rId22"/>
    <p:sldId id="288" r:id="rId23"/>
    <p:sldId id="289" r:id="rId24"/>
    <p:sldId id="291" r:id="rId25"/>
    <p:sldId id="306" r:id="rId26"/>
    <p:sldId id="307" r:id="rId27"/>
    <p:sldId id="308"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80"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A30741-EA3C-4B17-AEE0-30189D72D99A}" type="datetimeFigureOut">
              <a:rPr lang="en-US" smtClean="0"/>
              <a:t>2/17/17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AEC389-4E95-448B-9C44-E43176B0252F}" type="slidenum">
              <a:rPr lang="en-US" smtClean="0"/>
              <a:t>‹#›</a:t>
            </a:fld>
            <a:endParaRPr lang="en-US"/>
          </a:p>
        </p:txBody>
      </p:sp>
    </p:spTree>
    <p:extLst>
      <p:ext uri="{BB962C8B-B14F-4D97-AF65-F5344CB8AC3E}">
        <p14:creationId xmlns:p14="http://schemas.microsoft.com/office/powerpoint/2010/main" val="178835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9CC50-68A9-4C6B-976A-C90DBF3B7E74}" type="slidenum">
              <a:rPr lang="en-US" smtClean="0"/>
              <a:t>42</a:t>
            </a:fld>
            <a:endParaRPr lang="en-US"/>
          </a:p>
        </p:txBody>
      </p:sp>
    </p:spTree>
    <p:extLst>
      <p:ext uri="{BB962C8B-B14F-4D97-AF65-F5344CB8AC3E}">
        <p14:creationId xmlns:p14="http://schemas.microsoft.com/office/powerpoint/2010/main" val="992022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 Id="rId3"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 Id="rId3" Type="http://schemas.openxmlformats.org/officeDocument/2006/relationships/image" Target="../media/image43.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 Id="rId3" Type="http://schemas.openxmlformats.org/officeDocument/2006/relationships/image" Target="../media/image4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8.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 Id="rId3" Type="http://schemas.openxmlformats.org/officeDocument/2006/relationships/image" Target="../media/image5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2911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5105400"/>
            <a:ext cx="9144002" cy="1752599"/>
          </a:xfrm>
        </p:spPr>
        <p:txBody>
          <a:bodyPr>
            <a:normAutofit/>
          </a:bodyPr>
          <a:lstStyle/>
          <a:p>
            <a:pPr marL="0" indent="0">
              <a:buNone/>
            </a:pPr>
            <a:r>
              <a:rPr lang="en-US" sz="3400" b="1" dirty="0" smtClean="0"/>
              <a:t>John 18:23 </a:t>
            </a:r>
            <a:r>
              <a:rPr lang="en-US" sz="3400" dirty="0" smtClean="0"/>
              <a:t>– </a:t>
            </a:r>
            <a:r>
              <a:rPr lang="en-US" sz="3400" dirty="0"/>
              <a:t>“Jesus answered him, ‘If I have spoken wrongly, testify of the wrong; but if rightly, why do you strike Me?’”</a:t>
            </a:r>
            <a:endParaRPr lang="en-US" sz="3400" dirty="0" smtClean="0"/>
          </a:p>
          <a:p>
            <a:pPr lvl="1"/>
            <a:endParaRPr lang="en-US" sz="800" dirty="0"/>
          </a:p>
          <a:p>
            <a:pPr lvl="1"/>
            <a:endParaRPr lang="en-US" sz="1600" dirty="0" smtClean="0"/>
          </a:p>
          <a:p>
            <a:pPr lvl="1"/>
            <a:endParaRPr lang="en-US" sz="1600" dirty="0"/>
          </a:p>
          <a:p>
            <a:endParaRPr lang="en-US" sz="2000" dirty="0"/>
          </a:p>
        </p:txBody>
      </p:sp>
      <p:sp>
        <p:nvSpPr>
          <p:cNvPr id="4" name="Title 3"/>
          <p:cNvSpPr>
            <a:spLocks noGrp="1"/>
          </p:cNvSpPr>
          <p:nvPr>
            <p:ph type="title"/>
          </p:nvPr>
        </p:nvSpPr>
        <p:spPr>
          <a:xfrm>
            <a:off x="0" y="0"/>
            <a:ext cx="9144000" cy="914400"/>
          </a:xfrm>
        </p:spPr>
        <p:txBody>
          <a:bodyPr>
            <a:noAutofit/>
          </a:bodyPr>
          <a:lstStyle/>
          <a:p>
            <a:r>
              <a:rPr lang="en-US" sz="10000" b="1" dirty="0" smtClean="0"/>
              <a:t>Annas</a:t>
            </a:r>
            <a:endParaRPr lang="en-US" sz="10000" b="1" dirty="0"/>
          </a:p>
        </p:txBody>
      </p:sp>
      <p:pic>
        <p:nvPicPr>
          <p:cNvPr id="6146" name="Picture 2" descr="http://www.jesus-story.net/images/Christ20Before20the20High20Priest20Gerard20van20Honthorst201590-16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0"/>
            <a:ext cx="9144001"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 y="990600"/>
            <a:ext cx="9144001" cy="12954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600" b="1" dirty="0" smtClean="0"/>
              <a:t>John 18:22 </a:t>
            </a:r>
            <a:r>
              <a:rPr lang="en-US" sz="13600" dirty="0"/>
              <a:t>– “When He had said this, one of the officers standing nearby struck Jesus, saying, ‘Is that the way You answer the high priest?’”</a:t>
            </a:r>
          </a:p>
          <a:p>
            <a:pPr marL="0" indent="0">
              <a:buNone/>
            </a:pPr>
            <a:endParaRPr lang="en-US" sz="4000" dirty="0" smtClean="0"/>
          </a:p>
          <a:p>
            <a:pPr lvl="1"/>
            <a:endParaRPr lang="en-US" sz="800" dirty="0"/>
          </a:p>
        </p:txBody>
      </p:sp>
    </p:spTree>
    <p:extLst>
      <p:ext uri="{BB962C8B-B14F-4D97-AF65-F5344CB8AC3E}">
        <p14:creationId xmlns:p14="http://schemas.microsoft.com/office/powerpoint/2010/main" val="1082116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990600"/>
          </a:xfrm>
        </p:spPr>
        <p:txBody>
          <a:bodyPr>
            <a:normAutofit/>
          </a:bodyPr>
          <a:lstStyle/>
          <a:p>
            <a:pPr marL="57150" indent="0">
              <a:buNone/>
            </a:pPr>
            <a:r>
              <a:rPr lang="en-US" sz="2600" b="1" dirty="0"/>
              <a:t>Mark </a:t>
            </a:r>
            <a:r>
              <a:rPr lang="en-US" sz="2600" b="1" dirty="0" smtClean="0"/>
              <a:t>14:53</a:t>
            </a:r>
            <a:r>
              <a:rPr lang="en-US" sz="2600" dirty="0" smtClean="0"/>
              <a:t> – “They </a:t>
            </a:r>
            <a:r>
              <a:rPr lang="en-US" sz="2600" dirty="0"/>
              <a:t>led Jesus away to the high priest; and all the chief priests and the elders and the scribes gathered together</a:t>
            </a:r>
            <a:r>
              <a:rPr lang="en-US" sz="2600" dirty="0" smtClean="0"/>
              <a:t>.”</a:t>
            </a:r>
          </a:p>
          <a:p>
            <a:pPr marL="57150" indent="0">
              <a:buNone/>
            </a:pPr>
            <a:endParaRPr lang="en-US" sz="2000" dirty="0" smtClean="0"/>
          </a:p>
        </p:txBody>
      </p:sp>
      <p:sp>
        <p:nvSpPr>
          <p:cNvPr id="4" name="Title 3"/>
          <p:cNvSpPr>
            <a:spLocks noGrp="1"/>
          </p:cNvSpPr>
          <p:nvPr>
            <p:ph type="title"/>
          </p:nvPr>
        </p:nvSpPr>
        <p:spPr>
          <a:xfrm>
            <a:off x="0" y="0"/>
            <a:ext cx="9144000" cy="914400"/>
          </a:xfrm>
        </p:spPr>
        <p:txBody>
          <a:bodyPr>
            <a:noAutofit/>
          </a:bodyPr>
          <a:lstStyle/>
          <a:p>
            <a:r>
              <a:rPr lang="en-US" sz="10000" b="1" dirty="0" smtClean="0"/>
              <a:t>Caiaphas</a:t>
            </a:r>
            <a:endParaRPr lang="en-US" sz="10000" b="1" dirty="0"/>
          </a:p>
        </p:txBody>
      </p:sp>
      <p:pic>
        <p:nvPicPr>
          <p:cNvPr id="3074" name="Picture 2" descr="http://www.digitaldingus.com/reviews/hd/0046/images/tpotc_de_fullres_1.jpg"/>
          <p:cNvPicPr>
            <a:picLocks noChangeAspect="1" noChangeArrowheads="1"/>
          </p:cNvPicPr>
          <p:nvPr/>
        </p:nvPicPr>
        <p:blipFill rotWithShape="1">
          <a:blip r:embed="rId2">
            <a:extLst>
              <a:ext uri="{28A0092B-C50C-407E-A947-70E740481C1C}">
                <a14:useLocalDpi xmlns:a14="http://schemas.microsoft.com/office/drawing/2010/main" val="0"/>
              </a:ext>
            </a:extLst>
          </a:blip>
          <a:srcRect t="13113" b="12903"/>
          <a:stretch/>
        </p:blipFill>
        <p:spPr bwMode="auto">
          <a:xfrm>
            <a:off x="0" y="20574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018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9144000" cy="2438400"/>
          </a:xfrm>
        </p:spPr>
        <p:txBody>
          <a:bodyPr>
            <a:noAutofit/>
          </a:bodyPr>
          <a:lstStyle/>
          <a:p>
            <a:pPr marL="57150" lvl="2" indent="0">
              <a:buNone/>
            </a:pPr>
            <a:r>
              <a:rPr lang="en-US" sz="3000" b="1" dirty="0" smtClean="0"/>
              <a:t>Mark 14:55</a:t>
            </a:r>
            <a:r>
              <a:rPr lang="en-US" sz="3000" dirty="0" smtClean="0"/>
              <a:t> – “Now </a:t>
            </a:r>
            <a:r>
              <a:rPr lang="en-US" sz="3000" dirty="0"/>
              <a:t>the chief priests and the whole Council kept trying to obtain testimony against Jesus to put Him to death, and they were not finding any</a:t>
            </a:r>
            <a:r>
              <a:rPr lang="en-US" sz="3000" dirty="0" smtClean="0"/>
              <a:t>.”</a:t>
            </a:r>
          </a:p>
          <a:p>
            <a:pPr marL="57150" indent="0">
              <a:buNone/>
            </a:pPr>
            <a:r>
              <a:rPr lang="en-US" sz="3000" b="1" dirty="0" smtClean="0"/>
              <a:t>Mark 14:56</a:t>
            </a:r>
            <a:r>
              <a:rPr lang="en-US" sz="3000" dirty="0" smtClean="0"/>
              <a:t> – “For </a:t>
            </a:r>
            <a:r>
              <a:rPr lang="en-US" sz="3000" dirty="0"/>
              <a:t>many were giving false testimony against Him, but their testimony was not consistent.”</a:t>
            </a:r>
          </a:p>
        </p:txBody>
      </p:sp>
      <p:sp>
        <p:nvSpPr>
          <p:cNvPr id="4" name="Title 3"/>
          <p:cNvSpPr>
            <a:spLocks noGrp="1"/>
          </p:cNvSpPr>
          <p:nvPr>
            <p:ph type="title"/>
          </p:nvPr>
        </p:nvSpPr>
        <p:spPr>
          <a:xfrm>
            <a:off x="0" y="0"/>
            <a:ext cx="9144000" cy="914400"/>
          </a:xfrm>
        </p:spPr>
        <p:txBody>
          <a:bodyPr>
            <a:noAutofit/>
          </a:bodyPr>
          <a:lstStyle/>
          <a:p>
            <a:r>
              <a:rPr lang="en-US" sz="10000" b="1" dirty="0" smtClean="0"/>
              <a:t>Caiaphas</a:t>
            </a:r>
            <a:endParaRPr lang="en-US" sz="10000" b="1" dirty="0"/>
          </a:p>
        </p:txBody>
      </p:sp>
      <p:pic>
        <p:nvPicPr>
          <p:cNvPr id="15364" name="Picture 4" descr="Resultado de imagen para Jesus slapped by sanhedr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91440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50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364"/>
                                        </p:tgtEl>
                                        <p:attrNameLst>
                                          <p:attrName>style.visibility</p:attrName>
                                        </p:attrNameLst>
                                      </p:cBhvr>
                                      <p:to>
                                        <p:strVal val="visible"/>
                                      </p:to>
                                    </p:set>
                                    <p:animEffect transition="in" filter="fade">
                                      <p:cBhvr>
                                        <p:cTn id="10" dur="500"/>
                                        <p:tgtEl>
                                          <p:spTgt spid="153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rmAutofit/>
          </a:bodyPr>
          <a:lstStyle/>
          <a:p>
            <a:pPr marL="0" indent="0">
              <a:buNone/>
            </a:pPr>
            <a:r>
              <a:rPr lang="en-US" b="1" dirty="0" smtClean="0"/>
              <a:t>Deut 19:16-20</a:t>
            </a:r>
            <a:r>
              <a:rPr lang="en-US" dirty="0" smtClean="0"/>
              <a:t> </a:t>
            </a:r>
            <a:r>
              <a:rPr lang="en-US" dirty="0"/>
              <a:t>– </a:t>
            </a:r>
            <a:r>
              <a:rPr lang="en-US" dirty="0" smtClean="0"/>
              <a:t>“</a:t>
            </a:r>
            <a:r>
              <a:rPr lang="en-US" baseline="30000" dirty="0" smtClean="0"/>
              <a:t>16</a:t>
            </a:r>
            <a:r>
              <a:rPr lang="en-US" dirty="0" smtClean="0"/>
              <a:t>If </a:t>
            </a:r>
            <a:r>
              <a:rPr lang="en-US" dirty="0"/>
              <a:t>a malicious witness rises up against a man </a:t>
            </a:r>
            <a:r>
              <a:rPr lang="en-US" dirty="0" smtClean="0"/>
              <a:t>to accuse </a:t>
            </a:r>
            <a:r>
              <a:rPr lang="en-US" dirty="0"/>
              <a:t>him </a:t>
            </a:r>
            <a:r>
              <a:rPr lang="en-US" dirty="0" smtClean="0"/>
              <a:t>of wrongdoing</a:t>
            </a:r>
            <a:r>
              <a:rPr lang="en-US" dirty="0"/>
              <a:t>, </a:t>
            </a:r>
            <a:r>
              <a:rPr lang="en-US" baseline="30000" dirty="0" smtClean="0"/>
              <a:t>17</a:t>
            </a:r>
            <a:r>
              <a:rPr lang="en-US" dirty="0" smtClean="0"/>
              <a:t>then </a:t>
            </a:r>
            <a:r>
              <a:rPr lang="en-US" dirty="0"/>
              <a:t>both the men who have the dispute shall stand before the </a:t>
            </a:r>
            <a:r>
              <a:rPr lang="en-US" cap="small" dirty="0"/>
              <a:t>Lord</a:t>
            </a:r>
            <a:r>
              <a:rPr lang="en-US" dirty="0"/>
              <a:t>, before the priests and the judges who will be in office in those </a:t>
            </a:r>
            <a:r>
              <a:rPr lang="en-US" dirty="0" smtClean="0"/>
              <a:t>days. </a:t>
            </a:r>
            <a:r>
              <a:rPr lang="en-US" baseline="30000" dirty="0" smtClean="0"/>
              <a:t>18</a:t>
            </a:r>
            <a:r>
              <a:rPr lang="en-US" dirty="0" smtClean="0"/>
              <a:t>The </a:t>
            </a:r>
            <a:r>
              <a:rPr lang="en-US" dirty="0"/>
              <a:t>judges shall investigate thoroughly, and if the witness is a false witness and he </a:t>
            </a:r>
            <a:r>
              <a:rPr lang="en-US" dirty="0" smtClean="0"/>
              <a:t>has accused </a:t>
            </a:r>
            <a:r>
              <a:rPr lang="en-US" dirty="0"/>
              <a:t>his brother falsely, </a:t>
            </a:r>
            <a:r>
              <a:rPr lang="en-US" baseline="30000" dirty="0" smtClean="0"/>
              <a:t>19</a:t>
            </a:r>
            <a:r>
              <a:rPr lang="en-US" dirty="0" smtClean="0"/>
              <a:t>then </a:t>
            </a:r>
            <a:r>
              <a:rPr lang="en-US" dirty="0"/>
              <a:t>you shall do to him just as he had intended to do to his brother. Thus you shall purge the evil from among you. </a:t>
            </a:r>
            <a:r>
              <a:rPr lang="en-US" baseline="30000" dirty="0" smtClean="0"/>
              <a:t>20</a:t>
            </a:r>
            <a:r>
              <a:rPr lang="en-US" dirty="0" smtClean="0"/>
              <a:t>The </a:t>
            </a:r>
            <a:r>
              <a:rPr lang="en-US" dirty="0"/>
              <a:t>rest will hear and be afraid, and will never again do such an evil thing among you.”</a:t>
            </a:r>
          </a:p>
        </p:txBody>
      </p:sp>
      <p:sp>
        <p:nvSpPr>
          <p:cNvPr id="4" name="Title 3"/>
          <p:cNvSpPr>
            <a:spLocks noGrp="1"/>
          </p:cNvSpPr>
          <p:nvPr>
            <p:ph type="title"/>
          </p:nvPr>
        </p:nvSpPr>
        <p:spPr>
          <a:xfrm>
            <a:off x="0" y="0"/>
            <a:ext cx="9144000" cy="914400"/>
          </a:xfrm>
        </p:spPr>
        <p:txBody>
          <a:bodyPr>
            <a:noAutofit/>
          </a:bodyPr>
          <a:lstStyle/>
          <a:p>
            <a:r>
              <a:rPr lang="en-US" sz="10000" b="1" dirty="0" smtClean="0"/>
              <a:t>Caiaphas</a:t>
            </a:r>
            <a:endParaRPr lang="en-US" sz="10000" b="1" dirty="0"/>
          </a:p>
        </p:txBody>
      </p:sp>
    </p:spTree>
    <p:extLst>
      <p:ext uri="{BB962C8B-B14F-4D97-AF65-F5344CB8AC3E}">
        <p14:creationId xmlns:p14="http://schemas.microsoft.com/office/powerpoint/2010/main" val="9627511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67200"/>
            <a:ext cx="9144000" cy="2590799"/>
          </a:xfrm>
        </p:spPr>
        <p:txBody>
          <a:bodyPr>
            <a:normAutofit fontScale="85000" lnSpcReduction="20000"/>
          </a:bodyPr>
          <a:lstStyle/>
          <a:p>
            <a:pPr marL="0" indent="0">
              <a:buNone/>
            </a:pPr>
            <a:r>
              <a:rPr lang="en-US" sz="4000" b="1" dirty="0"/>
              <a:t>Matt 26:62-63</a:t>
            </a:r>
            <a:r>
              <a:rPr lang="en-US" sz="4000" dirty="0"/>
              <a:t> – “The high priest stood up and said to Him, ‘Do You not answer? What is it that these men are testifying against You?’ But Jesus kept silent. And the high priest said to Him, ‘I adjure You by the living God, that You tell us whether You are the Christ, the Son of God.’”</a:t>
            </a:r>
            <a:endParaRPr lang="en-US" sz="2800" dirty="0"/>
          </a:p>
        </p:txBody>
      </p:sp>
      <p:sp>
        <p:nvSpPr>
          <p:cNvPr id="4" name="Title 3"/>
          <p:cNvSpPr>
            <a:spLocks noGrp="1"/>
          </p:cNvSpPr>
          <p:nvPr>
            <p:ph type="title"/>
          </p:nvPr>
        </p:nvSpPr>
        <p:spPr>
          <a:xfrm>
            <a:off x="0" y="0"/>
            <a:ext cx="9144000" cy="914400"/>
          </a:xfrm>
        </p:spPr>
        <p:txBody>
          <a:bodyPr>
            <a:noAutofit/>
          </a:bodyPr>
          <a:lstStyle/>
          <a:p>
            <a:r>
              <a:rPr lang="en-US" sz="10000" b="1" dirty="0" smtClean="0"/>
              <a:t>Caiaphas</a:t>
            </a:r>
            <a:endParaRPr lang="en-US" sz="10000" b="1" dirty="0"/>
          </a:p>
        </p:txBody>
      </p:sp>
      <p:pic>
        <p:nvPicPr>
          <p:cNvPr id="16386" name="Picture 2" descr="https://s-media-cache-ak0.pinimg.com/736x/51/11/e5/5111e508677e71985e89ae40a94b9071.jpg"/>
          <p:cNvPicPr>
            <a:picLocks noChangeAspect="1" noChangeArrowheads="1"/>
          </p:cNvPicPr>
          <p:nvPr/>
        </p:nvPicPr>
        <p:blipFill rotWithShape="1">
          <a:blip r:embed="rId2">
            <a:extLst>
              <a:ext uri="{28A0092B-C50C-407E-A947-70E740481C1C}">
                <a14:useLocalDpi xmlns:a14="http://schemas.microsoft.com/office/drawing/2010/main" val="0"/>
              </a:ext>
            </a:extLst>
          </a:blip>
          <a:srcRect b="25002"/>
          <a:stretch/>
        </p:blipFill>
        <p:spPr bwMode="auto">
          <a:xfrm>
            <a:off x="0" y="1219200"/>
            <a:ext cx="9144000" cy="295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819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67200"/>
            <a:ext cx="9144000" cy="2590799"/>
          </a:xfrm>
        </p:spPr>
        <p:txBody>
          <a:bodyPr>
            <a:normAutofit/>
          </a:bodyPr>
          <a:lstStyle/>
          <a:p>
            <a:pPr marL="0" indent="0">
              <a:buNone/>
            </a:pPr>
            <a:r>
              <a:rPr lang="en-US" sz="3600" b="1" dirty="0"/>
              <a:t>Matt 26:64</a:t>
            </a:r>
            <a:r>
              <a:rPr lang="en-US" sz="3600" dirty="0"/>
              <a:t> – “Jesus said to him, ‘You have said it yourself; nevertheless I tell you, hereafter you will see </a:t>
            </a:r>
            <a:r>
              <a:rPr lang="en-US" sz="3600" cap="small" dirty="0"/>
              <a:t>the Son of Man sitting at the right hand of Power</a:t>
            </a:r>
            <a:r>
              <a:rPr lang="en-US" sz="3600" dirty="0"/>
              <a:t>, and </a:t>
            </a:r>
            <a:r>
              <a:rPr lang="en-US" sz="3600" cap="small" dirty="0"/>
              <a:t>coming on the clouds of heaven</a:t>
            </a:r>
            <a:r>
              <a:rPr lang="en-US" sz="3600" dirty="0"/>
              <a:t>.’”</a:t>
            </a:r>
            <a:endParaRPr lang="en-US" sz="2800" dirty="0"/>
          </a:p>
        </p:txBody>
      </p:sp>
      <p:sp>
        <p:nvSpPr>
          <p:cNvPr id="4" name="Title 3"/>
          <p:cNvSpPr>
            <a:spLocks noGrp="1"/>
          </p:cNvSpPr>
          <p:nvPr>
            <p:ph type="title"/>
          </p:nvPr>
        </p:nvSpPr>
        <p:spPr>
          <a:xfrm>
            <a:off x="0" y="0"/>
            <a:ext cx="9144000" cy="914400"/>
          </a:xfrm>
        </p:spPr>
        <p:txBody>
          <a:bodyPr>
            <a:noAutofit/>
          </a:bodyPr>
          <a:lstStyle/>
          <a:p>
            <a:r>
              <a:rPr lang="en-US" sz="10000" b="1" dirty="0" smtClean="0"/>
              <a:t>Caiaphas</a:t>
            </a:r>
            <a:endParaRPr lang="en-US" sz="10000" b="1" dirty="0"/>
          </a:p>
        </p:txBody>
      </p:sp>
      <p:pic>
        <p:nvPicPr>
          <p:cNvPr id="20482" name="Picture 2" descr="Resultado de imagen para the passion trial sce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1"/>
            <a:ext cx="914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746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19600"/>
            <a:ext cx="9144000" cy="2438399"/>
          </a:xfrm>
        </p:spPr>
        <p:txBody>
          <a:bodyPr>
            <a:normAutofit fontScale="92500" lnSpcReduction="10000"/>
          </a:bodyPr>
          <a:lstStyle/>
          <a:p>
            <a:pPr marL="0" indent="0">
              <a:buNone/>
            </a:pPr>
            <a:r>
              <a:rPr lang="en-US" sz="3600" b="1" dirty="0"/>
              <a:t>Matt 26:65-66</a:t>
            </a:r>
            <a:r>
              <a:rPr lang="en-US" sz="3600" dirty="0"/>
              <a:t> – ‘”Then the high priest tore his robes and said, ‘He has blasphemed! What further need do we have of witnesses? Behold, you have now heard the blasphemy; what do you think?’ They answered, ‘He deserves death!’”</a:t>
            </a:r>
            <a:endParaRPr lang="en-US" sz="2800" dirty="0"/>
          </a:p>
        </p:txBody>
      </p:sp>
      <p:sp>
        <p:nvSpPr>
          <p:cNvPr id="4" name="Title 3"/>
          <p:cNvSpPr>
            <a:spLocks noGrp="1"/>
          </p:cNvSpPr>
          <p:nvPr>
            <p:ph type="title"/>
          </p:nvPr>
        </p:nvSpPr>
        <p:spPr>
          <a:xfrm>
            <a:off x="0" y="0"/>
            <a:ext cx="9144000" cy="914400"/>
          </a:xfrm>
        </p:spPr>
        <p:txBody>
          <a:bodyPr>
            <a:noAutofit/>
          </a:bodyPr>
          <a:lstStyle/>
          <a:p>
            <a:r>
              <a:rPr lang="en-US" sz="10000" b="1" dirty="0" smtClean="0"/>
              <a:t>Caiaphas</a:t>
            </a:r>
            <a:endParaRPr lang="en-US" sz="10000" b="1" dirty="0"/>
          </a:p>
        </p:txBody>
      </p:sp>
      <p:pic>
        <p:nvPicPr>
          <p:cNvPr id="19458" name="Picture 2" descr="http://s2.quickmeme.com/img/78/78b91bc8963f446c1deb4af6d185d25a910d958d2dae5da48556d7536520d5be.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35492"/>
          <a:stretch/>
        </p:blipFill>
        <p:spPr bwMode="auto">
          <a:xfrm>
            <a:off x="0" y="1295400"/>
            <a:ext cx="9144000" cy="304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7184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419600"/>
            <a:ext cx="9144000" cy="2438399"/>
          </a:xfrm>
        </p:spPr>
        <p:txBody>
          <a:bodyPr>
            <a:normAutofit/>
          </a:bodyPr>
          <a:lstStyle/>
          <a:p>
            <a:pPr marL="0" indent="0">
              <a:buNone/>
            </a:pPr>
            <a:r>
              <a:rPr lang="en-US" sz="3600" b="1" dirty="0"/>
              <a:t>Matt 26:67-68</a:t>
            </a:r>
            <a:r>
              <a:rPr lang="en-US" sz="3600" dirty="0"/>
              <a:t> – “Then they spat in His face and beat Him with their fists; and others slapped Him, and said, ‘Prophesy to us, You Christ; who is the one who hit You?’”</a:t>
            </a:r>
            <a:endParaRPr lang="en-US" sz="2800" dirty="0"/>
          </a:p>
        </p:txBody>
      </p:sp>
      <p:sp>
        <p:nvSpPr>
          <p:cNvPr id="4" name="Title 3"/>
          <p:cNvSpPr>
            <a:spLocks noGrp="1"/>
          </p:cNvSpPr>
          <p:nvPr>
            <p:ph type="title"/>
          </p:nvPr>
        </p:nvSpPr>
        <p:spPr>
          <a:xfrm>
            <a:off x="0" y="0"/>
            <a:ext cx="9144000" cy="914400"/>
          </a:xfrm>
        </p:spPr>
        <p:txBody>
          <a:bodyPr>
            <a:noAutofit/>
          </a:bodyPr>
          <a:lstStyle/>
          <a:p>
            <a:r>
              <a:rPr lang="en-US" sz="10000" b="1" dirty="0" smtClean="0"/>
              <a:t>Caiaphas</a:t>
            </a:r>
            <a:endParaRPr lang="en-US" sz="10000" b="1" dirty="0"/>
          </a:p>
        </p:txBody>
      </p:sp>
      <p:pic>
        <p:nvPicPr>
          <p:cNvPr id="21506" name="Picture 2" descr="http://wol.jw.org/en/wol/mp/r1/lp-e/jy/2015/11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 y="1219200"/>
            <a:ext cx="9152626"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6388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500"/>
                                        <p:tgtEl>
                                          <p:spTgt spid="215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64" y="1228564"/>
            <a:ext cx="4048664" cy="5632311"/>
          </a:xfrm>
          <a:prstGeom prst="rect">
            <a:avLst/>
          </a:prstGeom>
        </p:spPr>
        <p:txBody>
          <a:bodyPr wrap="square">
            <a:spAutoFit/>
          </a:bodyPr>
          <a:lstStyle/>
          <a:p>
            <a:r>
              <a:rPr lang="en-US" sz="2250" b="1" dirty="0"/>
              <a:t>Deut 16:18-20</a:t>
            </a:r>
            <a:r>
              <a:rPr lang="en-US" sz="2250" dirty="0"/>
              <a:t> – “You shall appoint for yourself judges and officers in all your towns which the </a:t>
            </a:r>
            <a:r>
              <a:rPr lang="en-US" sz="2250" cap="small" dirty="0"/>
              <a:t>Lord</a:t>
            </a:r>
            <a:r>
              <a:rPr lang="en-US" sz="2250" dirty="0"/>
              <a:t> your God is giving you, according to your tribes, and they shall judge the people with righteous judgment. You shall not distort justice; you shall not be partial, and you shall not take a bribe, for a bribe blinds the eyes of the wise and perverts the words of the righteous. Justice, and only justice, you shall pursue, that you may live and possess the land which the </a:t>
            </a:r>
            <a:r>
              <a:rPr lang="en-US" sz="2250" cap="small" dirty="0"/>
              <a:t>Lord</a:t>
            </a:r>
            <a:r>
              <a:rPr lang="en-US" sz="2250" dirty="0"/>
              <a:t> your God is giving you.”</a:t>
            </a:r>
          </a:p>
        </p:txBody>
      </p:sp>
      <p:sp>
        <p:nvSpPr>
          <p:cNvPr id="5" name="Title 1"/>
          <p:cNvSpPr>
            <a:spLocks noGrp="1"/>
          </p:cNvSpPr>
          <p:nvPr>
            <p:ph type="title"/>
          </p:nvPr>
        </p:nvSpPr>
        <p:spPr>
          <a:xfrm>
            <a:off x="0" y="0"/>
            <a:ext cx="9144000" cy="1143000"/>
          </a:xfrm>
        </p:spPr>
        <p:txBody>
          <a:bodyPr>
            <a:noAutofit/>
          </a:bodyPr>
          <a:lstStyle/>
          <a:p>
            <a:r>
              <a:rPr lang="en-US" sz="10000" b="1" dirty="0" smtClean="0"/>
              <a:t>Sanhedrin</a:t>
            </a:r>
            <a:endParaRPr lang="en-US" sz="10000" b="1" dirty="0"/>
          </a:p>
        </p:txBody>
      </p:sp>
      <p:sp>
        <p:nvSpPr>
          <p:cNvPr id="2" name="Oval 1"/>
          <p:cNvSpPr/>
          <p:nvPr/>
        </p:nvSpPr>
        <p:spPr>
          <a:xfrm>
            <a:off x="3886200" y="5316378"/>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Lower Tribunal</a:t>
            </a:r>
            <a:endParaRPr lang="en-US" dirty="0"/>
          </a:p>
        </p:txBody>
      </p:sp>
      <p:sp>
        <p:nvSpPr>
          <p:cNvPr id="6" name="Oval 5"/>
          <p:cNvSpPr/>
          <p:nvPr/>
        </p:nvSpPr>
        <p:spPr>
          <a:xfrm>
            <a:off x="5749506" y="5321760"/>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Lower Tribunal</a:t>
            </a:r>
            <a:endParaRPr lang="en-US" dirty="0"/>
          </a:p>
        </p:txBody>
      </p:sp>
      <p:sp>
        <p:nvSpPr>
          <p:cNvPr id="7" name="Oval 6"/>
          <p:cNvSpPr/>
          <p:nvPr/>
        </p:nvSpPr>
        <p:spPr>
          <a:xfrm>
            <a:off x="7654506" y="5321760"/>
            <a:ext cx="1371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Lower Tribunal</a:t>
            </a:r>
            <a:endParaRPr lang="en-US" dirty="0"/>
          </a:p>
        </p:txBody>
      </p:sp>
      <p:sp>
        <p:nvSpPr>
          <p:cNvPr id="13" name="Oval 12"/>
          <p:cNvSpPr/>
          <p:nvPr/>
        </p:nvSpPr>
        <p:spPr>
          <a:xfrm>
            <a:off x="4600755" y="3429000"/>
            <a:ext cx="1807234"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50" dirty="0" smtClean="0"/>
              <a:t>Lesser Sanhedrin</a:t>
            </a:r>
            <a:endParaRPr lang="en-US" sz="2050" dirty="0"/>
          </a:p>
        </p:txBody>
      </p:sp>
      <p:sp>
        <p:nvSpPr>
          <p:cNvPr id="17" name="Oval 16"/>
          <p:cNvSpPr/>
          <p:nvPr/>
        </p:nvSpPr>
        <p:spPr>
          <a:xfrm>
            <a:off x="6498566" y="3429000"/>
            <a:ext cx="1807234"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50" dirty="0" smtClean="0"/>
              <a:t>Lesser Sanhedrin</a:t>
            </a:r>
            <a:endParaRPr lang="en-US" sz="2050" dirty="0"/>
          </a:p>
        </p:txBody>
      </p:sp>
      <p:sp>
        <p:nvSpPr>
          <p:cNvPr id="18" name="Oval 17"/>
          <p:cNvSpPr/>
          <p:nvPr/>
        </p:nvSpPr>
        <p:spPr>
          <a:xfrm>
            <a:off x="5190586" y="1158814"/>
            <a:ext cx="2434806" cy="22514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dirty="0" smtClean="0"/>
              <a:t>Great</a:t>
            </a:r>
          </a:p>
          <a:p>
            <a:pPr algn="ctr"/>
            <a:r>
              <a:rPr lang="en-US" sz="2900" dirty="0" smtClean="0"/>
              <a:t>Sanhedrin</a:t>
            </a:r>
            <a:endParaRPr lang="en-US" sz="2900" dirty="0"/>
          </a:p>
        </p:txBody>
      </p:sp>
    </p:spTree>
    <p:extLst>
      <p:ext uri="{BB962C8B-B14F-4D97-AF65-F5344CB8AC3E}">
        <p14:creationId xmlns:p14="http://schemas.microsoft.com/office/powerpoint/2010/main" val="2890858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6" grpId="0" animBg="1"/>
      <p:bldP spid="7" grpId="0" animBg="1"/>
      <p:bldP spid="13"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2" y="1219200"/>
            <a:ext cx="9148312"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0" y="0"/>
            <a:ext cx="9144000" cy="1143000"/>
          </a:xfrm>
        </p:spPr>
        <p:txBody>
          <a:bodyPr>
            <a:noAutofit/>
          </a:bodyPr>
          <a:lstStyle/>
          <a:p>
            <a:r>
              <a:rPr lang="en-US" sz="10000" b="1" dirty="0" smtClean="0"/>
              <a:t>Sanhedrin</a:t>
            </a:r>
            <a:endParaRPr lang="en-US" sz="10000" b="1" dirty="0"/>
          </a:p>
        </p:txBody>
      </p:sp>
    </p:spTree>
    <p:extLst>
      <p:ext uri="{BB962C8B-B14F-4D97-AF65-F5344CB8AC3E}">
        <p14:creationId xmlns:p14="http://schemas.microsoft.com/office/powerpoint/2010/main" val="3639233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eadfollower.files.wordpress.com/2013/03/trial-of-jesus-ashx.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15"/>
            <a:ext cx="9144000" cy="6873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8265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3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43200"/>
            <a:ext cx="9144000" cy="4114800"/>
          </a:xfrm>
        </p:spPr>
        <p:txBody>
          <a:bodyPr>
            <a:normAutofit fontScale="70000" lnSpcReduction="20000"/>
          </a:bodyPr>
          <a:lstStyle/>
          <a:p>
            <a:pPr marL="914400" lvl="1" indent="-514350">
              <a:buFont typeface="+mj-lt"/>
              <a:buAutoNum type="arabicParenR"/>
            </a:pPr>
            <a:r>
              <a:rPr lang="en-US" sz="7300" dirty="0" smtClean="0"/>
              <a:t>A Public Trial</a:t>
            </a:r>
          </a:p>
          <a:p>
            <a:pPr marL="914400" lvl="1" indent="-514350">
              <a:buFont typeface="+mj-lt"/>
              <a:buAutoNum type="arabicParenR"/>
            </a:pPr>
            <a:endParaRPr lang="en-US" dirty="0" smtClean="0"/>
          </a:p>
          <a:p>
            <a:pPr marL="914400" lvl="1" indent="-514350">
              <a:buFont typeface="+mj-lt"/>
              <a:buAutoNum type="arabicParenR"/>
            </a:pPr>
            <a:endParaRPr lang="en-US" dirty="0" smtClean="0"/>
          </a:p>
          <a:p>
            <a:pPr marL="914400" lvl="1" indent="-514350">
              <a:buFont typeface="+mj-lt"/>
              <a:buAutoNum type="arabicParenR"/>
            </a:pPr>
            <a:r>
              <a:rPr lang="en-US" sz="7300" dirty="0" smtClean="0"/>
              <a:t>The Right of Self Defense</a:t>
            </a:r>
          </a:p>
          <a:p>
            <a:pPr marL="914400" lvl="1" indent="-514350">
              <a:buFont typeface="+mj-lt"/>
              <a:buAutoNum type="arabicParenR"/>
            </a:pPr>
            <a:endParaRPr lang="en-US" dirty="0" smtClean="0"/>
          </a:p>
          <a:p>
            <a:pPr marL="914400" lvl="1" indent="-514350">
              <a:buFont typeface="+mj-lt"/>
              <a:buAutoNum type="arabicParenR"/>
            </a:pPr>
            <a:endParaRPr lang="en-US" dirty="0" smtClean="0"/>
          </a:p>
          <a:p>
            <a:pPr marL="914400" lvl="1" indent="-514350">
              <a:buFont typeface="+mj-lt"/>
              <a:buAutoNum type="arabicParenR"/>
            </a:pPr>
            <a:r>
              <a:rPr lang="en-US" sz="7300" dirty="0" smtClean="0"/>
              <a:t>Evidence of 2 or 3 Witnesses</a:t>
            </a:r>
            <a:endParaRPr lang="en-US" sz="7300" dirty="0"/>
          </a:p>
        </p:txBody>
      </p:sp>
      <p:sp>
        <p:nvSpPr>
          <p:cNvPr id="5" name="Title 1"/>
          <p:cNvSpPr>
            <a:spLocks noGrp="1"/>
          </p:cNvSpPr>
          <p:nvPr>
            <p:ph type="title"/>
          </p:nvPr>
        </p:nvSpPr>
        <p:spPr>
          <a:xfrm>
            <a:off x="0" y="0"/>
            <a:ext cx="9144000" cy="1143000"/>
          </a:xfrm>
        </p:spPr>
        <p:txBody>
          <a:bodyPr>
            <a:noAutofit/>
          </a:bodyPr>
          <a:lstStyle/>
          <a:p>
            <a:r>
              <a:rPr lang="en-US" sz="10000" b="1" dirty="0" smtClean="0"/>
              <a:t>Sanhedrin</a:t>
            </a:r>
            <a:endParaRPr lang="en-US" sz="10000" b="1" dirty="0"/>
          </a:p>
        </p:txBody>
      </p:sp>
      <p:sp>
        <p:nvSpPr>
          <p:cNvPr id="2" name="Rectangle 1"/>
          <p:cNvSpPr/>
          <p:nvPr/>
        </p:nvSpPr>
        <p:spPr>
          <a:xfrm>
            <a:off x="152400" y="1143000"/>
            <a:ext cx="5791200" cy="1092607"/>
          </a:xfrm>
          <a:prstGeom prst="rect">
            <a:avLst/>
          </a:prstGeom>
        </p:spPr>
        <p:txBody>
          <a:bodyPr wrap="square">
            <a:spAutoFit/>
          </a:bodyPr>
          <a:lstStyle/>
          <a:p>
            <a:r>
              <a:rPr lang="en-US" sz="6500" u="sng" dirty="0" smtClean="0"/>
              <a:t>Guarantees</a:t>
            </a:r>
            <a:endParaRPr lang="en-US" sz="6500" u="sng" dirty="0"/>
          </a:p>
        </p:txBody>
      </p:sp>
    </p:spTree>
    <p:extLst>
      <p:ext uri="{BB962C8B-B14F-4D97-AF65-F5344CB8AC3E}">
        <p14:creationId xmlns:p14="http://schemas.microsoft.com/office/powerpoint/2010/main" val="6559176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10000" b="1" dirty="0" smtClean="0"/>
              <a:t>Sanhedrin</a:t>
            </a:r>
            <a:endParaRPr lang="en-US" sz="10000" b="1" dirty="0"/>
          </a:p>
        </p:txBody>
      </p:sp>
      <p:pic>
        <p:nvPicPr>
          <p:cNvPr id="3076" name="Picture 4" descr="https://marichulambino.files.wordpress.com/2015/04/jesustrialsanhedr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1"/>
            <a:ext cx="9144000"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565338"/>
            <a:ext cx="9144000" cy="1292662"/>
          </a:xfrm>
          <a:prstGeom prst="rect">
            <a:avLst/>
          </a:prstGeom>
        </p:spPr>
        <p:txBody>
          <a:bodyPr wrap="square">
            <a:spAutoFit/>
          </a:bodyPr>
          <a:lstStyle/>
          <a:p>
            <a:r>
              <a:rPr lang="en-US" sz="2600" b="1" dirty="0" smtClean="0"/>
              <a:t>Luke </a:t>
            </a:r>
            <a:r>
              <a:rPr lang="en-US" sz="2600" b="1" dirty="0"/>
              <a:t>22:66</a:t>
            </a:r>
            <a:r>
              <a:rPr lang="en-US" sz="2600" dirty="0"/>
              <a:t> – “When it was day, the Council of elders of the people assembled, both chief priests and scribes, and they led Him away to their council chamber…”</a:t>
            </a:r>
          </a:p>
        </p:txBody>
      </p:sp>
    </p:spTree>
    <p:extLst>
      <p:ext uri="{BB962C8B-B14F-4D97-AF65-F5344CB8AC3E}">
        <p14:creationId xmlns:p14="http://schemas.microsoft.com/office/powerpoint/2010/main" val="3817146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ruthbook.com/images/site_images/James_Tissot_The_Morning_Judgment_400.jpg"/>
          <p:cNvPicPr>
            <a:picLocks noChangeAspect="1" noChangeArrowheads="1"/>
          </p:cNvPicPr>
          <p:nvPr/>
        </p:nvPicPr>
        <p:blipFill rotWithShape="1">
          <a:blip r:embed="rId2">
            <a:extLst>
              <a:ext uri="{28A0092B-C50C-407E-A947-70E740481C1C}">
                <a14:useLocalDpi xmlns:a14="http://schemas.microsoft.com/office/drawing/2010/main" val="0"/>
              </a:ext>
            </a:extLst>
          </a:blip>
          <a:srcRect b="5506"/>
          <a:stretch/>
        </p:blipFill>
        <p:spPr bwMode="auto">
          <a:xfrm>
            <a:off x="0" y="1651575"/>
            <a:ext cx="9144000" cy="31490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smtClean="0"/>
              <a:t>Sanhedrin</a:t>
            </a:r>
            <a:endParaRPr lang="en-US" sz="10000" b="1" dirty="0"/>
          </a:p>
        </p:txBody>
      </p:sp>
      <p:sp>
        <p:nvSpPr>
          <p:cNvPr id="4" name="Rectangle 3"/>
          <p:cNvSpPr/>
          <p:nvPr/>
        </p:nvSpPr>
        <p:spPr>
          <a:xfrm>
            <a:off x="0" y="1066800"/>
            <a:ext cx="9144000" cy="584775"/>
          </a:xfrm>
          <a:prstGeom prst="rect">
            <a:avLst/>
          </a:prstGeom>
        </p:spPr>
        <p:txBody>
          <a:bodyPr wrap="square">
            <a:spAutoFit/>
          </a:bodyPr>
          <a:lstStyle/>
          <a:p>
            <a:pPr algn="ctr"/>
            <a:r>
              <a:rPr lang="en-US" sz="3200" b="1" dirty="0"/>
              <a:t>Luke 22:67a</a:t>
            </a:r>
            <a:r>
              <a:rPr lang="en-US" sz="3200" dirty="0"/>
              <a:t> – “If You are the Christ, tell us.”</a:t>
            </a:r>
          </a:p>
        </p:txBody>
      </p:sp>
      <p:sp>
        <p:nvSpPr>
          <p:cNvPr id="6" name="Rectangle 5"/>
          <p:cNvSpPr/>
          <p:nvPr/>
        </p:nvSpPr>
        <p:spPr>
          <a:xfrm>
            <a:off x="152400" y="4810664"/>
            <a:ext cx="8610600" cy="1077218"/>
          </a:xfrm>
          <a:prstGeom prst="rect">
            <a:avLst/>
          </a:prstGeom>
        </p:spPr>
        <p:txBody>
          <a:bodyPr wrap="square">
            <a:spAutoFit/>
          </a:bodyPr>
          <a:lstStyle/>
          <a:p>
            <a:pPr algn="ctr"/>
            <a:r>
              <a:rPr lang="en-US" sz="3200" b="1" dirty="0"/>
              <a:t>L</a:t>
            </a:r>
            <a:r>
              <a:rPr lang="en-US" sz="3200" b="1" dirty="0" smtClean="0"/>
              <a:t>uke 22:67b-69</a:t>
            </a:r>
            <a:r>
              <a:rPr lang="en-US" sz="3200" dirty="0" smtClean="0"/>
              <a:t> </a:t>
            </a:r>
            <a:r>
              <a:rPr lang="en-US" sz="3200" dirty="0"/>
              <a:t>– </a:t>
            </a:r>
            <a:r>
              <a:rPr lang="en-US" sz="3200" dirty="0" smtClean="0"/>
              <a:t>“If </a:t>
            </a:r>
            <a:r>
              <a:rPr lang="en-US" sz="3200" dirty="0"/>
              <a:t>I tell you, you will not believe; and if I ask a question, you will not answer</a:t>
            </a:r>
            <a:r>
              <a:rPr lang="en-US" sz="3200" dirty="0" smtClean="0"/>
              <a:t>…</a:t>
            </a:r>
            <a:endParaRPr lang="en-US" sz="3200" dirty="0"/>
          </a:p>
        </p:txBody>
      </p:sp>
      <p:sp>
        <p:nvSpPr>
          <p:cNvPr id="7" name="Rectangle 6"/>
          <p:cNvSpPr/>
          <p:nvPr/>
        </p:nvSpPr>
        <p:spPr>
          <a:xfrm>
            <a:off x="457200" y="5780782"/>
            <a:ext cx="8219894" cy="1077218"/>
          </a:xfrm>
          <a:prstGeom prst="rect">
            <a:avLst/>
          </a:prstGeom>
        </p:spPr>
        <p:txBody>
          <a:bodyPr wrap="square">
            <a:spAutoFit/>
          </a:bodyPr>
          <a:lstStyle/>
          <a:p>
            <a:pPr algn="ctr"/>
            <a:r>
              <a:rPr lang="en-US" sz="3200" dirty="0" smtClean="0"/>
              <a:t>…but </a:t>
            </a:r>
            <a:r>
              <a:rPr lang="en-US" sz="3200" dirty="0"/>
              <a:t>from now </a:t>
            </a:r>
            <a:r>
              <a:rPr lang="en-US" sz="3200" dirty="0" smtClean="0"/>
              <a:t>on </a:t>
            </a:r>
            <a:r>
              <a:rPr lang="en-US" sz="3200" cap="small" dirty="0"/>
              <a:t>the Son of Man will be seated at the right hand</a:t>
            </a:r>
            <a:r>
              <a:rPr lang="en-US" sz="3200" dirty="0"/>
              <a:t> of the power </a:t>
            </a:r>
            <a:r>
              <a:rPr lang="en-US" sz="3200" cap="small" dirty="0"/>
              <a:t>of God</a:t>
            </a:r>
            <a:r>
              <a:rPr lang="en-US" sz="3200" dirty="0"/>
              <a:t>.’”</a:t>
            </a:r>
          </a:p>
        </p:txBody>
      </p:sp>
    </p:spTree>
    <p:extLst>
      <p:ext uri="{BB962C8B-B14F-4D97-AF65-F5344CB8AC3E}">
        <p14:creationId xmlns:p14="http://schemas.microsoft.com/office/powerpoint/2010/main" val="2552912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10000" b="1" dirty="0" smtClean="0"/>
              <a:t>Sanhedrin</a:t>
            </a:r>
            <a:endParaRPr lang="en-US" sz="10000" b="1" dirty="0"/>
          </a:p>
        </p:txBody>
      </p:sp>
      <p:sp>
        <p:nvSpPr>
          <p:cNvPr id="7" name="Rectangle 6"/>
          <p:cNvSpPr/>
          <p:nvPr/>
        </p:nvSpPr>
        <p:spPr>
          <a:xfrm>
            <a:off x="2" y="5473005"/>
            <a:ext cx="9156940" cy="1384995"/>
          </a:xfrm>
          <a:prstGeom prst="rect">
            <a:avLst/>
          </a:prstGeom>
        </p:spPr>
        <p:txBody>
          <a:bodyPr wrap="square">
            <a:spAutoFit/>
          </a:bodyPr>
          <a:lstStyle/>
          <a:p>
            <a:r>
              <a:rPr lang="en-US" sz="2650" b="1" dirty="0" smtClean="0"/>
              <a:t>Luke 22:70b-71</a:t>
            </a:r>
            <a:r>
              <a:rPr lang="en-US" sz="2650" dirty="0" smtClean="0"/>
              <a:t> </a:t>
            </a:r>
            <a:r>
              <a:rPr lang="en-US" sz="2650" dirty="0"/>
              <a:t>– </a:t>
            </a:r>
            <a:r>
              <a:rPr lang="en-US" sz="2650" dirty="0" smtClean="0"/>
              <a:t>“And </a:t>
            </a:r>
            <a:r>
              <a:rPr lang="en-US" sz="2650" dirty="0"/>
              <a:t>He said to them, ‘Yes, I am</a:t>
            </a:r>
            <a:r>
              <a:rPr lang="en-US" sz="2650" dirty="0" smtClean="0"/>
              <a:t>.’ </a:t>
            </a:r>
            <a:r>
              <a:rPr lang="en-US" sz="2800" dirty="0"/>
              <a:t>Then they said, ‘What further need do we have of testimony? For we have heard it ourselves from His own mouth.’</a:t>
            </a:r>
            <a:r>
              <a:rPr lang="en-US" sz="2650" dirty="0" smtClean="0"/>
              <a:t>”</a:t>
            </a:r>
            <a:endParaRPr lang="en-US" sz="2650" dirty="0"/>
          </a:p>
        </p:txBody>
      </p:sp>
      <p:pic>
        <p:nvPicPr>
          <p:cNvPr id="5122" name="Picture 2" descr="http://truthbook.com/images/site_images/James_Tissot_The_High_Priest_Rends_His_Clothes_525.jpg"/>
          <p:cNvPicPr>
            <a:picLocks noChangeAspect="1" noChangeArrowheads="1"/>
          </p:cNvPicPr>
          <p:nvPr/>
        </p:nvPicPr>
        <p:blipFill rotWithShape="1">
          <a:blip r:embed="rId2">
            <a:extLst>
              <a:ext uri="{28A0092B-C50C-407E-A947-70E740481C1C}">
                <a14:useLocalDpi xmlns:a14="http://schemas.microsoft.com/office/drawing/2010/main" val="0"/>
              </a:ext>
            </a:extLst>
          </a:blip>
          <a:srcRect b="5598"/>
          <a:stretch/>
        </p:blipFill>
        <p:spPr bwMode="auto">
          <a:xfrm>
            <a:off x="1" y="1752601"/>
            <a:ext cx="9156941" cy="37204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253" y="1143000"/>
            <a:ext cx="9156940" cy="500137"/>
          </a:xfrm>
          <a:prstGeom prst="rect">
            <a:avLst/>
          </a:prstGeom>
        </p:spPr>
        <p:txBody>
          <a:bodyPr wrap="square">
            <a:spAutoFit/>
          </a:bodyPr>
          <a:lstStyle/>
          <a:p>
            <a:pPr algn="ctr"/>
            <a:r>
              <a:rPr lang="en-US" sz="2650" b="1" dirty="0" smtClean="0"/>
              <a:t>Luke 22:70a</a:t>
            </a:r>
            <a:r>
              <a:rPr lang="en-US" sz="2650" dirty="0" smtClean="0"/>
              <a:t> – “And </a:t>
            </a:r>
            <a:r>
              <a:rPr lang="en-US" sz="2650" dirty="0"/>
              <a:t>they all said, </a:t>
            </a:r>
            <a:r>
              <a:rPr lang="en-US" sz="2650" dirty="0" smtClean="0"/>
              <a:t>‘Are </a:t>
            </a:r>
            <a:r>
              <a:rPr lang="en-US" sz="2650" dirty="0"/>
              <a:t>You the Son of God, then</a:t>
            </a:r>
            <a:r>
              <a:rPr lang="en-US" sz="2650" dirty="0" smtClean="0"/>
              <a:t>?’”</a:t>
            </a:r>
            <a:endParaRPr lang="en-US" sz="2650" dirty="0"/>
          </a:p>
        </p:txBody>
      </p:sp>
    </p:spTree>
    <p:extLst>
      <p:ext uri="{BB962C8B-B14F-4D97-AF65-F5344CB8AC3E}">
        <p14:creationId xmlns:p14="http://schemas.microsoft.com/office/powerpoint/2010/main" val="1059608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638800"/>
          </a:xfrm>
        </p:spPr>
        <p:txBody>
          <a:bodyPr>
            <a:noAutofit/>
          </a:bodyPr>
          <a:lstStyle/>
          <a:p>
            <a:r>
              <a:rPr lang="en-US" sz="2000" u="sng" dirty="0"/>
              <a:t>Accused cannot be compelled to testify against himself</a:t>
            </a:r>
          </a:p>
          <a:p>
            <a:pPr lvl="1"/>
            <a:r>
              <a:rPr lang="en-US" sz="1500" dirty="0"/>
              <a:t>“We have it as a fundamental principle of our jurisprudence that no one can bring an accusation against himself. Should a man make confession of guilt before a legally constituted tribunal, such confession is not to be used against him…our law never condemns on the simple confession of an accused party.” (Mishnah, Sanhedrin, </a:t>
            </a:r>
            <a:r>
              <a:rPr lang="en-US" sz="1500" dirty="0" err="1"/>
              <a:t>ch.</a:t>
            </a:r>
            <a:r>
              <a:rPr lang="en-US" sz="1500" dirty="0"/>
              <a:t> vi, #2. , Maimonides Sanhedrin)</a:t>
            </a:r>
          </a:p>
          <a:p>
            <a:endParaRPr lang="en-US" sz="600" dirty="0"/>
          </a:p>
          <a:p>
            <a:r>
              <a:rPr lang="en-US" sz="2000" u="sng" dirty="0"/>
              <a:t>2 or 3 witnesses were required to convict</a:t>
            </a:r>
          </a:p>
          <a:p>
            <a:pPr lvl="1"/>
            <a:r>
              <a:rPr lang="en-US" sz="1500" dirty="0"/>
              <a:t>Deut 17:6; 19:15</a:t>
            </a:r>
          </a:p>
          <a:p>
            <a:pPr lvl="1"/>
            <a:r>
              <a:rPr lang="en-US" sz="1500" dirty="0"/>
              <a:t>“The judge shall address each witness as follows: It is not conjecture, or anything you may have heard, that we ask of you…If you should cause the accused to condemned unjustly, his blood shall cry for vengeance against you, and God will hold you accountable, even as he did Cain for the blood of his brother Abel.” (Mishnah, Sanhedrin, </a:t>
            </a:r>
            <a:r>
              <a:rPr lang="en-US" sz="1500" dirty="0" err="1"/>
              <a:t>ch.</a:t>
            </a:r>
            <a:r>
              <a:rPr lang="en-US" sz="1500" dirty="0"/>
              <a:t> iv, #5)</a:t>
            </a:r>
          </a:p>
          <a:p>
            <a:pPr lvl="1"/>
            <a:r>
              <a:rPr lang="en-US" sz="1500" dirty="0"/>
              <a:t>“If one witness contradicts another, the testimony is not accepted.” (Mishnah Sanhedrin, </a:t>
            </a:r>
            <a:r>
              <a:rPr lang="en-US" sz="1500" dirty="0" err="1"/>
              <a:t>ch.</a:t>
            </a:r>
            <a:r>
              <a:rPr lang="en-US" sz="1500" dirty="0"/>
              <a:t> v, #2., Maimonides Sanhedrin </a:t>
            </a:r>
            <a:r>
              <a:rPr lang="en-US" sz="1500" dirty="0" err="1"/>
              <a:t>ch.</a:t>
            </a:r>
            <a:r>
              <a:rPr lang="en-US" sz="1500" dirty="0"/>
              <a:t> xx)</a:t>
            </a:r>
          </a:p>
          <a:p>
            <a:endParaRPr lang="en-US" sz="600" dirty="0"/>
          </a:p>
          <a:p>
            <a:r>
              <a:rPr lang="en-US" sz="2000" u="sng" dirty="0"/>
              <a:t>Forbidden to convene between the evening and morning sacrifice</a:t>
            </a:r>
          </a:p>
          <a:p>
            <a:pPr lvl="1"/>
            <a:r>
              <a:rPr lang="en-US" sz="1500" dirty="0"/>
              <a:t>“Let it be tried during the day and suspended at night.” (Mishnah, Sanhedrin, </a:t>
            </a:r>
            <a:r>
              <a:rPr lang="en-US" sz="1500" dirty="0" err="1"/>
              <a:t>ch.</a:t>
            </a:r>
            <a:r>
              <a:rPr lang="en-US" sz="1500" dirty="0"/>
              <a:t> iv, #1)</a:t>
            </a:r>
          </a:p>
          <a:p>
            <a:pPr lvl="1"/>
            <a:r>
              <a:rPr lang="en-US" sz="1500" dirty="0"/>
              <a:t>“The reason why the trial of a capital offense could not be held at night is because a more thorough and searching examination can be made by daylight.” (Maimonides, Sanhedrin, </a:t>
            </a:r>
            <a:r>
              <a:rPr lang="en-US" sz="1500" dirty="0" err="1"/>
              <a:t>ch.</a:t>
            </a:r>
            <a:r>
              <a:rPr lang="en-US" sz="1500" dirty="0"/>
              <a:t> iii)</a:t>
            </a:r>
          </a:p>
          <a:p>
            <a:pPr lvl="1"/>
            <a:r>
              <a:rPr lang="en-US" sz="1500" dirty="0"/>
              <a:t>“The Sanhedrin sat from the close of the morning sacrifice to the time of the evening sacrifice.” (Talmud Jerusalem, Sanhedrin, </a:t>
            </a:r>
            <a:r>
              <a:rPr lang="en-US" sz="1500" dirty="0" err="1"/>
              <a:t>ch.</a:t>
            </a:r>
            <a:r>
              <a:rPr lang="en-US" sz="1500" dirty="0"/>
              <a:t> </a:t>
            </a:r>
            <a:r>
              <a:rPr lang="en-US" sz="1500" dirty="0" err="1"/>
              <a:t>i</a:t>
            </a:r>
            <a:r>
              <a:rPr lang="en-US" sz="1500" dirty="0"/>
              <a:t>, folio 19; Talmud Babylonian </a:t>
            </a:r>
            <a:r>
              <a:rPr lang="en-US" sz="1500" dirty="0" err="1"/>
              <a:t>ch.</a:t>
            </a:r>
            <a:r>
              <a:rPr lang="en-US" sz="1500" dirty="0"/>
              <a:t> x, folio 88; also Mishnah </a:t>
            </a:r>
            <a:r>
              <a:rPr lang="en-US" sz="1500" dirty="0" err="1"/>
              <a:t>Thamid</a:t>
            </a:r>
            <a:r>
              <a:rPr lang="en-US" sz="1500" dirty="0"/>
              <a:t> </a:t>
            </a:r>
            <a:r>
              <a:rPr lang="en-US" sz="1500" dirty="0" err="1"/>
              <a:t>ch.</a:t>
            </a:r>
            <a:r>
              <a:rPr lang="en-US" sz="1500" dirty="0"/>
              <a:t> iii)</a:t>
            </a:r>
          </a:p>
          <a:p>
            <a:endParaRPr lang="en-US" sz="1800" dirty="0"/>
          </a:p>
          <a:p>
            <a:endParaRPr lang="en-US" sz="1600" dirty="0"/>
          </a:p>
        </p:txBody>
      </p:sp>
      <p:sp>
        <p:nvSpPr>
          <p:cNvPr id="4" name="Title 1"/>
          <p:cNvSpPr>
            <a:spLocks noGrp="1"/>
          </p:cNvSpPr>
          <p:nvPr>
            <p:ph type="title"/>
          </p:nvPr>
        </p:nvSpPr>
        <p:spPr>
          <a:xfrm>
            <a:off x="0" y="0"/>
            <a:ext cx="9144000" cy="1143000"/>
          </a:xfrm>
        </p:spPr>
        <p:txBody>
          <a:bodyPr>
            <a:noAutofit/>
          </a:bodyPr>
          <a:lstStyle/>
          <a:p>
            <a:r>
              <a:rPr lang="en-US" sz="9500" b="1" dirty="0" smtClean="0"/>
              <a:t>Jewish Illegalities</a:t>
            </a:r>
            <a:endParaRPr lang="en-US" sz="9500" b="1" dirty="0"/>
          </a:p>
        </p:txBody>
      </p:sp>
    </p:spTree>
    <p:extLst>
      <p:ext uri="{BB962C8B-B14F-4D97-AF65-F5344CB8AC3E}">
        <p14:creationId xmlns:p14="http://schemas.microsoft.com/office/powerpoint/2010/main" val="3116565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1" end="11"/>
                                            </p:txEl>
                                          </p:spTgt>
                                        </p:tgtEl>
                                        <p:attrNameLst>
                                          <p:attrName>style.visibility</p:attrName>
                                        </p:attrNameLst>
                                      </p:cBhvr>
                                      <p:to>
                                        <p:strVal val="visible"/>
                                      </p:to>
                                    </p:set>
                                    <p:animEffect transition="in" filter="fade">
                                      <p:cBhvr>
                                        <p:cTn id="3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a:bodyPr>
          <a:lstStyle/>
          <a:p>
            <a:r>
              <a:rPr lang="en-US" sz="2000" u="sng" dirty="0"/>
              <a:t>Accused must be treated humanely</a:t>
            </a:r>
          </a:p>
          <a:p>
            <a:pPr lvl="1"/>
            <a:r>
              <a:rPr lang="en-US" sz="1500" dirty="0"/>
              <a:t>The expression of the judge toward the accused must be humane, and even kind, treating him with gentleness and respect. (Mishnah, </a:t>
            </a:r>
            <a:r>
              <a:rPr lang="en-US" sz="1500" dirty="0" err="1"/>
              <a:t>Sotah</a:t>
            </a:r>
            <a:r>
              <a:rPr lang="en-US" sz="1500" dirty="0"/>
              <a:t>, </a:t>
            </a:r>
            <a:r>
              <a:rPr lang="en-US" sz="1500" dirty="0" err="1"/>
              <a:t>ch.</a:t>
            </a:r>
            <a:r>
              <a:rPr lang="en-US" sz="1500" dirty="0"/>
              <a:t> </a:t>
            </a:r>
            <a:r>
              <a:rPr lang="en-US" sz="1500" dirty="0" err="1"/>
              <a:t>i</a:t>
            </a:r>
            <a:r>
              <a:rPr lang="en-US" sz="1500" dirty="0"/>
              <a:t>, #4)</a:t>
            </a:r>
          </a:p>
          <a:p>
            <a:endParaRPr lang="en-US" sz="600" dirty="0"/>
          </a:p>
          <a:p>
            <a:r>
              <a:rPr lang="en-US" sz="2000" u="sng" dirty="0"/>
              <a:t>Proceedings must be held in the Chamber of Hewn Stones</a:t>
            </a:r>
          </a:p>
          <a:p>
            <a:pPr lvl="1"/>
            <a:r>
              <a:rPr lang="en-US" sz="1500" dirty="0"/>
              <a:t>“After leaving the hall of hewn stones, no sentence of death can be passed against </a:t>
            </a:r>
            <a:r>
              <a:rPr lang="en-US" sz="1500" dirty="0" err="1"/>
              <a:t>anyonesoever</a:t>
            </a:r>
            <a:r>
              <a:rPr lang="en-US" sz="1500" dirty="0"/>
              <a:t>.” (Talmud </a:t>
            </a:r>
            <a:r>
              <a:rPr lang="en-US" sz="1500" dirty="0" err="1"/>
              <a:t>Babyl</a:t>
            </a:r>
            <a:r>
              <a:rPr lang="en-US" sz="1500" dirty="0"/>
              <a:t>. </a:t>
            </a:r>
            <a:r>
              <a:rPr lang="en-US" sz="1500" dirty="0" err="1"/>
              <a:t>Abodah</a:t>
            </a:r>
            <a:r>
              <a:rPr lang="en-US" sz="1500" dirty="0"/>
              <a:t> </a:t>
            </a:r>
            <a:r>
              <a:rPr lang="en-US" sz="1500" dirty="0" err="1"/>
              <a:t>Zarah</a:t>
            </a:r>
            <a:r>
              <a:rPr lang="en-US" sz="1500" dirty="0"/>
              <a:t> </a:t>
            </a:r>
            <a:r>
              <a:rPr lang="en-US" sz="1500" dirty="0" err="1"/>
              <a:t>ch.</a:t>
            </a:r>
            <a:r>
              <a:rPr lang="en-US" sz="1500" dirty="0"/>
              <a:t> </a:t>
            </a:r>
            <a:r>
              <a:rPr lang="en-US" sz="1500" dirty="0" err="1"/>
              <a:t>i</a:t>
            </a:r>
            <a:r>
              <a:rPr lang="en-US" sz="1500" dirty="0"/>
              <a:t>, folio 8, recto.)</a:t>
            </a:r>
          </a:p>
          <a:p>
            <a:pPr lvl="1"/>
            <a:r>
              <a:rPr lang="en-US" sz="1500" dirty="0"/>
              <a:t>“A sentence of death can be pronounced only so long as the Sanhedrin hold it sessions in the appointed place.” (Maimonides Sanhedrin </a:t>
            </a:r>
            <a:r>
              <a:rPr lang="en-US" sz="1500" dirty="0" err="1"/>
              <a:t>ch.</a:t>
            </a:r>
            <a:r>
              <a:rPr lang="en-US" sz="1500" dirty="0"/>
              <a:t> xiv.)</a:t>
            </a:r>
          </a:p>
          <a:p>
            <a:endParaRPr lang="en-US" sz="600" dirty="0"/>
          </a:p>
          <a:p>
            <a:r>
              <a:rPr lang="en-US" sz="2000" u="sng" dirty="0"/>
              <a:t>A quorum (23 of 71 members) required to try a capital case</a:t>
            </a:r>
          </a:p>
          <a:p>
            <a:pPr lvl="1"/>
            <a:r>
              <a:rPr lang="en-US" sz="1500" dirty="0"/>
              <a:t>“If twelve acquit and eleven condemn, he is acquitted.” (Mishnah, Sanhedrin, </a:t>
            </a:r>
            <a:r>
              <a:rPr lang="en-US" sz="1500" dirty="0" err="1"/>
              <a:t>ch.</a:t>
            </a:r>
            <a:r>
              <a:rPr lang="en-US" sz="1500" dirty="0"/>
              <a:t> v, #4a)</a:t>
            </a:r>
          </a:p>
          <a:p>
            <a:pPr lvl="1"/>
            <a:r>
              <a:rPr lang="en-US" sz="1500" dirty="0"/>
              <a:t>“If twelve condemn and eleven acquit, or if eleven condemn and eleven acquit and one says, I do not know, or even if twenty-two acquit or condemn and a single one says, I do not know, they add to the judges.” (Mishnah, Sanhedrin, </a:t>
            </a:r>
            <a:r>
              <a:rPr lang="en-US" sz="1500" dirty="0" err="1"/>
              <a:t>ch.</a:t>
            </a:r>
            <a:r>
              <a:rPr lang="en-US" sz="1500" dirty="0"/>
              <a:t> v, #4b</a:t>
            </a:r>
            <a:r>
              <a:rPr lang="en-US" sz="1500" dirty="0" smtClean="0"/>
              <a:t>)</a:t>
            </a:r>
          </a:p>
          <a:p>
            <a:endParaRPr lang="en-US" sz="600" dirty="0"/>
          </a:p>
          <a:p>
            <a:r>
              <a:rPr lang="en-US" sz="2000" u="sng" dirty="0"/>
              <a:t>No proceedings on Sabbaths, feast days, or on their eves</a:t>
            </a:r>
          </a:p>
          <a:p>
            <a:pPr lvl="1"/>
            <a:r>
              <a:rPr lang="en-US" sz="1500" dirty="0"/>
              <a:t>“Court must not be held on the Sabbath, or any holy day.” (Mishnah, </a:t>
            </a:r>
            <a:r>
              <a:rPr lang="en-US" sz="1500" dirty="0" err="1"/>
              <a:t>Betza</a:t>
            </a:r>
            <a:r>
              <a:rPr lang="en-US" sz="1500" dirty="0"/>
              <a:t>, </a:t>
            </a:r>
            <a:r>
              <a:rPr lang="en-US" sz="1500" dirty="0" err="1"/>
              <a:t>ch.</a:t>
            </a:r>
            <a:r>
              <a:rPr lang="en-US" sz="1500" dirty="0"/>
              <a:t> v, #2)</a:t>
            </a:r>
          </a:p>
          <a:p>
            <a:pPr lvl="1"/>
            <a:r>
              <a:rPr lang="en-US" sz="1500" dirty="0"/>
              <a:t>“They shall not judge on the eve of the Sabbath-day, nor on that of any festival” (Mishnah, Sanhedrin, </a:t>
            </a:r>
            <a:r>
              <a:rPr lang="en-US" sz="1500" dirty="0" err="1"/>
              <a:t>ch.</a:t>
            </a:r>
            <a:r>
              <a:rPr lang="en-US" sz="1500" dirty="0"/>
              <a:t> iv, #1)</a:t>
            </a:r>
          </a:p>
          <a:p>
            <a:endParaRPr lang="en-US" sz="2400" dirty="0"/>
          </a:p>
        </p:txBody>
      </p:sp>
      <p:sp>
        <p:nvSpPr>
          <p:cNvPr id="4" name="Title 1"/>
          <p:cNvSpPr>
            <a:spLocks noGrp="1"/>
          </p:cNvSpPr>
          <p:nvPr>
            <p:ph type="title"/>
          </p:nvPr>
        </p:nvSpPr>
        <p:spPr>
          <a:xfrm>
            <a:off x="0" y="0"/>
            <a:ext cx="9144000" cy="1143000"/>
          </a:xfrm>
        </p:spPr>
        <p:txBody>
          <a:bodyPr>
            <a:noAutofit/>
          </a:bodyPr>
          <a:lstStyle/>
          <a:p>
            <a:r>
              <a:rPr lang="en-US" sz="9500" b="1" dirty="0" smtClean="0"/>
              <a:t>Jewish Illegalities</a:t>
            </a:r>
            <a:endParaRPr lang="en-US" sz="9500" b="1" dirty="0"/>
          </a:p>
        </p:txBody>
      </p:sp>
    </p:spTree>
    <p:extLst>
      <p:ext uri="{BB962C8B-B14F-4D97-AF65-F5344CB8AC3E}">
        <p14:creationId xmlns:p14="http://schemas.microsoft.com/office/powerpoint/2010/main" val="4007462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Autofit/>
          </a:bodyPr>
          <a:lstStyle/>
          <a:p>
            <a:r>
              <a:rPr lang="en-US" sz="2000" u="sng" dirty="0" smtClean="0"/>
              <a:t>Sanhedrin </a:t>
            </a:r>
            <a:r>
              <a:rPr lang="en-US" sz="2000" u="sng" dirty="0"/>
              <a:t>could not originate charges nor witness against the accused</a:t>
            </a:r>
          </a:p>
          <a:p>
            <a:pPr lvl="1"/>
            <a:r>
              <a:rPr lang="en-US" sz="1500" dirty="0"/>
              <a:t>"The Sanhedrin could not originate charges; it could only investigate those brought before it" (</a:t>
            </a:r>
            <a:r>
              <a:rPr lang="en-US" sz="1500" dirty="0" err="1"/>
              <a:t>Edersheim</a:t>
            </a:r>
            <a:r>
              <a:rPr lang="en-US" sz="1500" dirty="0"/>
              <a:t> in, "Life and times of Jesus the Messiah" Vol. I. p.309)</a:t>
            </a:r>
          </a:p>
          <a:p>
            <a:pPr lvl="1"/>
            <a:r>
              <a:rPr lang="en-US" sz="1500" dirty="0"/>
              <a:t>"The only prosecutors were the witnesses in the crime. The witnesses constituted the charge. There was no formal indictment until these witnesses spoke in the public assembly. When they spoke, and the evidence of two agreed together, it formed the legal charge, libel, or indictment." (Mendelsohn in "The Criminal Jurisprudence of the Ancient Hebrews," p.110)</a:t>
            </a:r>
          </a:p>
          <a:p>
            <a:pPr lvl="1"/>
            <a:r>
              <a:rPr lang="en-US" sz="1500" dirty="0"/>
              <a:t>Deut 19:16-17</a:t>
            </a:r>
          </a:p>
          <a:p>
            <a:endParaRPr lang="en-US" sz="600" dirty="0"/>
          </a:p>
          <a:p>
            <a:r>
              <a:rPr lang="en-US" sz="2000" u="sng" dirty="0"/>
              <a:t>Prejudiced judges not allowed to proceed over a trial</a:t>
            </a:r>
          </a:p>
          <a:p>
            <a:pPr lvl="1"/>
            <a:r>
              <a:rPr lang="en-US" sz="1500" dirty="0"/>
              <a:t>"There must not be on the judicial bench either a relation, or a particular friend, or an enemy of either the accused or the accuser" (Mendelsohn in "Criminal Jurisprudence of the Ancient Hebrews" p. 108).</a:t>
            </a:r>
          </a:p>
          <a:p>
            <a:pPr lvl="1"/>
            <a:r>
              <a:rPr lang="en-US" sz="1500" dirty="0"/>
              <a:t>"Nor under any circumstances was a man known to be at enmity with the accused person permitted to occupy a position among his judges" (Benny in "Criminal Code of the Jesus" p. 37</a:t>
            </a:r>
            <a:r>
              <a:rPr lang="en-US" sz="1500" dirty="0" smtClean="0"/>
              <a:t>).</a:t>
            </a:r>
          </a:p>
          <a:p>
            <a:endParaRPr lang="en-US" sz="600" dirty="0"/>
          </a:p>
          <a:p>
            <a:r>
              <a:rPr lang="en-US" sz="2000" u="sng" dirty="0"/>
              <a:t>The accused cannot be condemned on his own confession</a:t>
            </a:r>
          </a:p>
          <a:p>
            <a:pPr lvl="1"/>
            <a:r>
              <a:rPr lang="en-US" sz="1500" dirty="0"/>
              <a:t>“We have it as a fundamental principle of our jurisprudence that no one can bring an accusation against himself.  Should a man make confession of guilt before a legally constituted tribunal, such confession is not to be used against him…our law never condemns on the simple confession of an accused party.” (Mishnah, Sanhedrin, </a:t>
            </a:r>
            <a:r>
              <a:rPr lang="en-US" sz="1500" dirty="0" err="1"/>
              <a:t>ch.</a:t>
            </a:r>
            <a:r>
              <a:rPr lang="en-US" sz="1500" dirty="0"/>
              <a:t> vi, #2. , Maimonides Sanhedrin)</a:t>
            </a:r>
          </a:p>
          <a:p>
            <a:endParaRPr lang="en-US" sz="1800" dirty="0"/>
          </a:p>
        </p:txBody>
      </p:sp>
      <p:sp>
        <p:nvSpPr>
          <p:cNvPr id="4" name="Title 1"/>
          <p:cNvSpPr>
            <a:spLocks noGrp="1"/>
          </p:cNvSpPr>
          <p:nvPr>
            <p:ph type="title"/>
          </p:nvPr>
        </p:nvSpPr>
        <p:spPr>
          <a:xfrm>
            <a:off x="0" y="0"/>
            <a:ext cx="9144000" cy="1143000"/>
          </a:xfrm>
        </p:spPr>
        <p:txBody>
          <a:bodyPr>
            <a:noAutofit/>
          </a:bodyPr>
          <a:lstStyle/>
          <a:p>
            <a:r>
              <a:rPr lang="en-US" sz="9500" b="1" dirty="0" smtClean="0"/>
              <a:t>Jewish Illegalities</a:t>
            </a:r>
            <a:endParaRPr lang="en-US" sz="9500" b="1" dirty="0"/>
          </a:p>
        </p:txBody>
      </p:sp>
    </p:spTree>
    <p:extLst>
      <p:ext uri="{BB962C8B-B14F-4D97-AF65-F5344CB8AC3E}">
        <p14:creationId xmlns:p14="http://schemas.microsoft.com/office/powerpoint/2010/main" val="3907755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Autofit/>
          </a:bodyPr>
          <a:lstStyle/>
          <a:p>
            <a:r>
              <a:rPr lang="en-US" sz="2000" u="sng" dirty="0" smtClean="0"/>
              <a:t>No </a:t>
            </a:r>
            <a:r>
              <a:rPr lang="en-US" sz="2000" u="sng" dirty="0"/>
              <a:t>rending of garments</a:t>
            </a:r>
          </a:p>
          <a:p>
            <a:pPr lvl="1"/>
            <a:r>
              <a:rPr lang="en-US" sz="1500" dirty="0"/>
              <a:t>Lev 21:10 – “The priest who is the highest among his brothers, on whose head the anointing oil has been poured and who has been consecrated to wear the garments, shall not uncover his head nor tear his clothes</a:t>
            </a:r>
            <a:r>
              <a:rPr lang="en-US" sz="1500" dirty="0" smtClean="0"/>
              <a:t>”</a:t>
            </a:r>
          </a:p>
          <a:p>
            <a:endParaRPr lang="en-US" sz="600" dirty="0"/>
          </a:p>
          <a:p>
            <a:r>
              <a:rPr lang="en-US" sz="2000" u="sng" dirty="0"/>
              <a:t>Balloting must be taken from most junior to most senior member</a:t>
            </a:r>
          </a:p>
          <a:p>
            <a:pPr lvl="1"/>
            <a:r>
              <a:rPr lang="en-US" sz="1500" dirty="0"/>
              <a:t>Each judge must have the freedom to vote independently, and by a simple “I absolve” or “I condemn” (Mishnah, Sanhedrin, </a:t>
            </a:r>
            <a:r>
              <a:rPr lang="en-US" sz="1500" dirty="0" err="1"/>
              <a:t>ch.</a:t>
            </a:r>
            <a:r>
              <a:rPr lang="en-US" sz="1500" dirty="0"/>
              <a:t> v, #5)</a:t>
            </a:r>
          </a:p>
          <a:p>
            <a:pPr lvl="1"/>
            <a:r>
              <a:rPr lang="en-US" sz="1500" dirty="0"/>
              <a:t>“Let the judges, each in his turn, absolve or condemn” (Sanhedrin, xv, #5)</a:t>
            </a:r>
          </a:p>
          <a:p>
            <a:endParaRPr lang="en-US" sz="600" dirty="0"/>
          </a:p>
          <a:p>
            <a:r>
              <a:rPr lang="en-US" sz="2000" u="sng" dirty="0"/>
              <a:t>A unanimous verdict of guilty had the same effect as an acquittal</a:t>
            </a:r>
            <a:endParaRPr lang="en-US" sz="2000" dirty="0"/>
          </a:p>
          <a:p>
            <a:pPr lvl="1"/>
            <a:r>
              <a:rPr lang="en-US" sz="1500" dirty="0"/>
              <a:t>“A simultaneous and unanimous verdict of guilt rendered on the day of the trial has the effect of an acquittal.” (Mendelsohn, The Criminal Jurisprudence of the Ancient Hebrews, p. 141.)</a:t>
            </a:r>
          </a:p>
          <a:p>
            <a:pPr lvl="1"/>
            <a:r>
              <a:rPr lang="en-US" sz="1500" dirty="0"/>
              <a:t>“If none of the judges defend the culprit, i.e., all pronounce him guilty, having no defender in the court, the verdict of guilty was invalid and the sentence of death could not be executed.” (Rabbi Wise, The Martyrdom of Jesus, p. 74</a:t>
            </a:r>
            <a:r>
              <a:rPr lang="en-US" sz="1500" dirty="0" smtClean="0"/>
              <a:t>.)</a:t>
            </a:r>
          </a:p>
          <a:p>
            <a:endParaRPr lang="en-US" sz="600" u="sng" dirty="0"/>
          </a:p>
          <a:p>
            <a:r>
              <a:rPr lang="en-US" sz="2000" u="sng" dirty="0"/>
              <a:t>If the death sentence is pronounced, a 2</a:t>
            </a:r>
            <a:r>
              <a:rPr lang="en-US" sz="2000" u="sng" baseline="30000" dirty="0"/>
              <a:t>nd</a:t>
            </a:r>
            <a:r>
              <a:rPr lang="en-US" sz="2000" u="sng" dirty="0"/>
              <a:t> trial is to be held the next day</a:t>
            </a:r>
          </a:p>
          <a:p>
            <a:pPr lvl="1"/>
            <a:r>
              <a:rPr lang="en-US" sz="1500" dirty="0"/>
              <a:t>“A criminal case resulting in the acquittal of the accused may terminate the same day on which it began. But if a sentence of death is to be pronounced, it cannot be conducted before the following day.” (Mishna, Sanhedrin“, </a:t>
            </a:r>
            <a:r>
              <a:rPr lang="en-US" sz="1500" dirty="0" err="1"/>
              <a:t>ch.</a:t>
            </a:r>
            <a:r>
              <a:rPr lang="en-US" sz="1500" dirty="0"/>
              <a:t> iv, #1)</a:t>
            </a:r>
          </a:p>
          <a:p>
            <a:endParaRPr lang="en-US" sz="1600" dirty="0"/>
          </a:p>
        </p:txBody>
      </p:sp>
      <p:sp>
        <p:nvSpPr>
          <p:cNvPr id="4" name="Title 1"/>
          <p:cNvSpPr>
            <a:spLocks noGrp="1"/>
          </p:cNvSpPr>
          <p:nvPr>
            <p:ph type="title"/>
          </p:nvPr>
        </p:nvSpPr>
        <p:spPr>
          <a:xfrm>
            <a:off x="0" y="0"/>
            <a:ext cx="9144000" cy="1143000"/>
          </a:xfrm>
        </p:spPr>
        <p:txBody>
          <a:bodyPr>
            <a:noAutofit/>
          </a:bodyPr>
          <a:lstStyle/>
          <a:p>
            <a:r>
              <a:rPr lang="en-US" sz="9500" b="1" dirty="0" smtClean="0"/>
              <a:t>Jewish Illegalities</a:t>
            </a:r>
            <a:endParaRPr lang="en-US" sz="9500" b="1" dirty="0"/>
          </a:p>
        </p:txBody>
      </p:sp>
    </p:spTree>
    <p:extLst>
      <p:ext uri="{BB962C8B-B14F-4D97-AF65-F5344CB8AC3E}">
        <p14:creationId xmlns:p14="http://schemas.microsoft.com/office/powerpoint/2010/main" val="19941983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950846" y="150854"/>
            <a:ext cx="2249553" cy="1015663"/>
          </a:xfrm>
          <a:prstGeom prst="rect">
            <a:avLst/>
          </a:prstGeom>
          <a:solidFill>
            <a:schemeClr val="tx2"/>
          </a:solidFill>
        </p:spPr>
        <p:txBody>
          <a:bodyPr wrap="square" rtlCol="0">
            <a:spAutoFit/>
          </a:bodyPr>
          <a:lstStyle/>
          <a:p>
            <a:pPr algn="ctr"/>
            <a:r>
              <a:rPr lang="en-US" sz="2000" dirty="0" smtClean="0">
                <a:solidFill>
                  <a:schemeClr val="bg1"/>
                </a:solidFill>
              </a:rPr>
              <a:t>Pompey</a:t>
            </a:r>
          </a:p>
          <a:p>
            <a:pPr algn="ctr"/>
            <a:r>
              <a:rPr lang="en-US" sz="2000" dirty="0" smtClean="0">
                <a:solidFill>
                  <a:schemeClr val="bg1"/>
                </a:solidFill>
              </a:rPr>
              <a:t>Imperator</a:t>
            </a:r>
          </a:p>
          <a:p>
            <a:pPr algn="ctr"/>
            <a:r>
              <a:rPr lang="en-US" sz="2000" dirty="0" smtClean="0">
                <a:solidFill>
                  <a:schemeClr val="bg1"/>
                </a:solidFill>
              </a:rPr>
              <a:t>81–48 B.C.</a:t>
            </a:r>
            <a:endParaRPr lang="en-US" sz="2000" dirty="0">
              <a:solidFill>
                <a:schemeClr val="bg1"/>
              </a:solidFill>
            </a:endParaRPr>
          </a:p>
        </p:txBody>
      </p:sp>
      <p:sp>
        <p:nvSpPr>
          <p:cNvPr id="6" name="TextBox 5"/>
          <p:cNvSpPr txBox="1"/>
          <p:nvPr/>
        </p:nvSpPr>
        <p:spPr>
          <a:xfrm>
            <a:off x="950847" y="1422520"/>
            <a:ext cx="2249552" cy="1015663"/>
          </a:xfrm>
          <a:prstGeom prst="rect">
            <a:avLst/>
          </a:prstGeom>
          <a:solidFill>
            <a:schemeClr val="tx2"/>
          </a:solidFill>
        </p:spPr>
        <p:txBody>
          <a:bodyPr wrap="square" rtlCol="0">
            <a:spAutoFit/>
          </a:bodyPr>
          <a:lstStyle/>
          <a:p>
            <a:pPr algn="ctr"/>
            <a:r>
              <a:rPr lang="en-US" sz="2000" dirty="0" smtClean="0">
                <a:solidFill>
                  <a:schemeClr val="bg1"/>
                </a:solidFill>
              </a:rPr>
              <a:t>Julius Caesar</a:t>
            </a:r>
          </a:p>
          <a:p>
            <a:pPr algn="ctr"/>
            <a:r>
              <a:rPr lang="en-US" sz="2000" dirty="0" smtClean="0">
                <a:solidFill>
                  <a:schemeClr val="bg1"/>
                </a:solidFill>
              </a:rPr>
              <a:t>Dictator</a:t>
            </a:r>
          </a:p>
          <a:p>
            <a:pPr algn="ctr"/>
            <a:r>
              <a:rPr lang="en-US" sz="2000" dirty="0" smtClean="0">
                <a:solidFill>
                  <a:schemeClr val="bg1"/>
                </a:solidFill>
              </a:rPr>
              <a:t>48–44 B.C.</a:t>
            </a:r>
            <a:endParaRPr lang="en-US" sz="2000" dirty="0">
              <a:solidFill>
                <a:schemeClr val="bg1"/>
              </a:solidFill>
            </a:endParaRPr>
          </a:p>
        </p:txBody>
      </p:sp>
      <p:sp>
        <p:nvSpPr>
          <p:cNvPr id="7" name="TextBox 6"/>
          <p:cNvSpPr txBox="1"/>
          <p:nvPr/>
        </p:nvSpPr>
        <p:spPr>
          <a:xfrm>
            <a:off x="972413" y="2896312"/>
            <a:ext cx="2227986" cy="1015663"/>
          </a:xfrm>
          <a:prstGeom prst="rect">
            <a:avLst/>
          </a:prstGeom>
          <a:solidFill>
            <a:schemeClr val="tx2"/>
          </a:solidFill>
        </p:spPr>
        <p:txBody>
          <a:bodyPr wrap="square" rtlCol="0">
            <a:spAutoFit/>
          </a:bodyPr>
          <a:lstStyle/>
          <a:p>
            <a:pPr algn="ctr"/>
            <a:r>
              <a:rPr lang="en-US" sz="2000" dirty="0" smtClean="0">
                <a:solidFill>
                  <a:schemeClr val="bg1"/>
                </a:solidFill>
              </a:rPr>
              <a:t>Augustus Caesar</a:t>
            </a:r>
          </a:p>
          <a:p>
            <a:pPr algn="ctr"/>
            <a:r>
              <a:rPr lang="en-US" sz="2000" dirty="0" smtClean="0">
                <a:solidFill>
                  <a:schemeClr val="bg1"/>
                </a:solidFill>
              </a:rPr>
              <a:t>Emperor</a:t>
            </a:r>
          </a:p>
          <a:p>
            <a:pPr algn="ctr"/>
            <a:r>
              <a:rPr lang="en-US" sz="2000" dirty="0" smtClean="0">
                <a:solidFill>
                  <a:schemeClr val="bg1"/>
                </a:solidFill>
              </a:rPr>
              <a:t>31 B.C. – A.D 14</a:t>
            </a:r>
            <a:endParaRPr lang="en-US" sz="2000" dirty="0">
              <a:solidFill>
                <a:schemeClr val="bg1"/>
              </a:solidFill>
            </a:endParaRPr>
          </a:p>
        </p:txBody>
      </p:sp>
      <p:cxnSp>
        <p:nvCxnSpPr>
          <p:cNvPr id="9" name="Straight Connector 8"/>
          <p:cNvCxnSpPr>
            <a:endCxn id="7" idx="0"/>
          </p:cNvCxnSpPr>
          <p:nvPr/>
        </p:nvCxnSpPr>
        <p:spPr>
          <a:xfrm flipH="1">
            <a:off x="2086406" y="2450687"/>
            <a:ext cx="1" cy="4456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72413" y="4277825"/>
            <a:ext cx="2227986" cy="954107"/>
          </a:xfrm>
          <a:prstGeom prst="rect">
            <a:avLst/>
          </a:prstGeom>
          <a:solidFill>
            <a:schemeClr val="tx2"/>
          </a:solidFill>
        </p:spPr>
        <p:txBody>
          <a:bodyPr wrap="square" rtlCol="0">
            <a:spAutoFit/>
          </a:bodyPr>
          <a:lstStyle/>
          <a:p>
            <a:pPr algn="ctr"/>
            <a:endParaRPr lang="en-US" dirty="0" smtClean="0">
              <a:solidFill>
                <a:schemeClr val="bg1"/>
              </a:solidFill>
            </a:endParaRPr>
          </a:p>
          <a:p>
            <a:pPr algn="ctr"/>
            <a:r>
              <a:rPr lang="en-US" sz="2000" dirty="0" smtClean="0">
                <a:solidFill>
                  <a:schemeClr val="bg1"/>
                </a:solidFill>
              </a:rPr>
              <a:t>Julia</a:t>
            </a:r>
          </a:p>
          <a:p>
            <a:pPr algn="ctr"/>
            <a:endParaRPr lang="en-US" dirty="0">
              <a:solidFill>
                <a:schemeClr val="bg1"/>
              </a:solidFill>
            </a:endParaRPr>
          </a:p>
        </p:txBody>
      </p:sp>
      <p:cxnSp>
        <p:nvCxnSpPr>
          <p:cNvPr id="11" name="Straight Connector 10"/>
          <p:cNvCxnSpPr/>
          <p:nvPr/>
        </p:nvCxnSpPr>
        <p:spPr>
          <a:xfrm>
            <a:off x="2075622" y="3911975"/>
            <a:ext cx="0" cy="3657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72413" y="5649425"/>
            <a:ext cx="2227986" cy="1015663"/>
          </a:xfrm>
          <a:prstGeom prst="rect">
            <a:avLst/>
          </a:prstGeom>
          <a:solidFill>
            <a:schemeClr val="tx2"/>
          </a:solidFill>
        </p:spPr>
        <p:txBody>
          <a:bodyPr wrap="square" rtlCol="0">
            <a:spAutoFit/>
          </a:bodyPr>
          <a:lstStyle/>
          <a:p>
            <a:pPr algn="ctr"/>
            <a:r>
              <a:rPr lang="en-US" sz="2000" dirty="0" smtClean="0">
                <a:solidFill>
                  <a:schemeClr val="bg1"/>
                </a:solidFill>
              </a:rPr>
              <a:t>Claudia</a:t>
            </a:r>
          </a:p>
          <a:p>
            <a:pPr algn="ctr"/>
            <a:r>
              <a:rPr lang="en-US" sz="2000" dirty="0" smtClean="0">
                <a:solidFill>
                  <a:schemeClr val="bg1"/>
                </a:solidFill>
              </a:rPr>
              <a:t>(father was a Roman soldier)</a:t>
            </a:r>
            <a:endParaRPr lang="en-US" sz="2000" dirty="0">
              <a:solidFill>
                <a:schemeClr val="bg1"/>
              </a:solidFill>
            </a:endParaRPr>
          </a:p>
        </p:txBody>
      </p:sp>
      <p:cxnSp>
        <p:nvCxnSpPr>
          <p:cNvPr id="13" name="Straight Connector 12"/>
          <p:cNvCxnSpPr/>
          <p:nvPr/>
        </p:nvCxnSpPr>
        <p:spPr>
          <a:xfrm>
            <a:off x="2068433" y="5231932"/>
            <a:ext cx="0" cy="4114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3"/>
            <a:endCxn id="61" idx="1"/>
          </p:cNvCxnSpPr>
          <p:nvPr/>
        </p:nvCxnSpPr>
        <p:spPr>
          <a:xfrm flipV="1">
            <a:off x="3200399" y="2896312"/>
            <a:ext cx="2719981" cy="507832"/>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85545" y="3748515"/>
            <a:ext cx="2743200" cy="1323439"/>
          </a:xfrm>
          <a:prstGeom prst="rect">
            <a:avLst/>
          </a:prstGeom>
          <a:solidFill>
            <a:schemeClr val="tx2"/>
          </a:solidFill>
        </p:spPr>
        <p:txBody>
          <a:bodyPr wrap="square" rtlCol="0">
            <a:spAutoFit/>
          </a:bodyPr>
          <a:lstStyle/>
          <a:p>
            <a:pPr algn="ctr"/>
            <a:r>
              <a:rPr lang="en-US" sz="2000" dirty="0" smtClean="0">
                <a:solidFill>
                  <a:schemeClr val="bg1"/>
                </a:solidFill>
              </a:rPr>
              <a:t>Tiberius Caesar</a:t>
            </a:r>
          </a:p>
          <a:p>
            <a:pPr algn="ctr"/>
            <a:r>
              <a:rPr lang="en-US" sz="2000" dirty="0" smtClean="0">
                <a:solidFill>
                  <a:schemeClr val="bg1"/>
                </a:solidFill>
              </a:rPr>
              <a:t>Emperor, A.D. 14–37</a:t>
            </a:r>
          </a:p>
          <a:p>
            <a:pPr algn="ctr"/>
            <a:r>
              <a:rPr lang="en-US" sz="2000" dirty="0" smtClean="0">
                <a:solidFill>
                  <a:schemeClr val="bg1"/>
                </a:solidFill>
              </a:rPr>
              <a:t>(forced to divorce Vispania to marry Julia)</a:t>
            </a:r>
            <a:endParaRPr lang="en-US" sz="2000" dirty="0">
              <a:solidFill>
                <a:schemeClr val="bg1"/>
              </a:solidFill>
            </a:endParaRPr>
          </a:p>
        </p:txBody>
      </p:sp>
      <p:cxnSp>
        <p:nvCxnSpPr>
          <p:cNvPr id="19" name="Straight Connector 18"/>
          <p:cNvCxnSpPr>
            <a:stCxn id="7" idx="3"/>
          </p:cNvCxnSpPr>
          <p:nvPr/>
        </p:nvCxnSpPr>
        <p:spPr>
          <a:xfrm>
            <a:off x="3200399" y="3404144"/>
            <a:ext cx="2185146" cy="34437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350733" y="2519610"/>
            <a:ext cx="815160" cy="307777"/>
          </a:xfrm>
          <a:prstGeom prst="rect">
            <a:avLst/>
          </a:prstGeom>
          <a:noFill/>
        </p:spPr>
        <p:txBody>
          <a:bodyPr wrap="none" rtlCol="0">
            <a:spAutoFit/>
          </a:bodyPr>
          <a:lstStyle/>
          <a:p>
            <a:r>
              <a:rPr lang="en-US" sz="1400" dirty="0" smtClean="0">
                <a:solidFill>
                  <a:schemeClr val="bg1"/>
                </a:solidFill>
              </a:rPr>
              <a:t>Adopted</a:t>
            </a:r>
            <a:endParaRPr lang="en-US" sz="1400" dirty="0">
              <a:solidFill>
                <a:schemeClr val="bg1"/>
              </a:solidFill>
            </a:endParaRPr>
          </a:p>
        </p:txBody>
      </p:sp>
      <p:sp>
        <p:nvSpPr>
          <p:cNvPr id="23" name="TextBox 22"/>
          <p:cNvSpPr txBox="1"/>
          <p:nvPr/>
        </p:nvSpPr>
        <p:spPr>
          <a:xfrm rot="509975">
            <a:off x="3828269" y="3634881"/>
            <a:ext cx="815160" cy="307777"/>
          </a:xfrm>
          <a:prstGeom prst="rect">
            <a:avLst/>
          </a:prstGeom>
          <a:noFill/>
        </p:spPr>
        <p:txBody>
          <a:bodyPr wrap="none" rtlCol="0">
            <a:spAutoFit/>
          </a:bodyPr>
          <a:lstStyle/>
          <a:p>
            <a:r>
              <a:rPr lang="en-US" sz="1400" dirty="0" smtClean="0">
                <a:solidFill>
                  <a:schemeClr val="bg1"/>
                </a:solidFill>
              </a:rPr>
              <a:t>Adopted</a:t>
            </a:r>
            <a:endParaRPr lang="en-US" sz="1400" dirty="0">
              <a:solidFill>
                <a:schemeClr val="bg1"/>
              </a:solidFill>
            </a:endParaRPr>
          </a:p>
        </p:txBody>
      </p:sp>
      <p:sp>
        <p:nvSpPr>
          <p:cNvPr id="33" name="TextBox 32"/>
          <p:cNvSpPr txBox="1"/>
          <p:nvPr/>
        </p:nvSpPr>
        <p:spPr>
          <a:xfrm>
            <a:off x="5645852" y="5610600"/>
            <a:ext cx="2209801" cy="1015663"/>
          </a:xfrm>
          <a:prstGeom prst="rect">
            <a:avLst/>
          </a:prstGeom>
          <a:solidFill>
            <a:schemeClr val="tx2"/>
          </a:solidFill>
        </p:spPr>
        <p:txBody>
          <a:bodyPr wrap="square" rtlCol="0">
            <a:spAutoFit/>
          </a:bodyPr>
          <a:lstStyle/>
          <a:p>
            <a:pPr algn="ctr"/>
            <a:r>
              <a:rPr lang="en-US" sz="2000" dirty="0" smtClean="0">
                <a:solidFill>
                  <a:schemeClr val="bg1"/>
                </a:solidFill>
              </a:rPr>
              <a:t>Pontius Pilate</a:t>
            </a:r>
          </a:p>
          <a:p>
            <a:pPr algn="ctr"/>
            <a:r>
              <a:rPr lang="en-US" sz="2000" dirty="0" smtClean="0">
                <a:solidFill>
                  <a:schemeClr val="bg1"/>
                </a:solidFill>
              </a:rPr>
              <a:t>Procurator of Judea</a:t>
            </a:r>
          </a:p>
          <a:p>
            <a:pPr algn="ctr"/>
            <a:r>
              <a:rPr lang="en-US" sz="2000" dirty="0" smtClean="0">
                <a:solidFill>
                  <a:schemeClr val="bg1"/>
                </a:solidFill>
              </a:rPr>
              <a:t>A.D. 26</a:t>
            </a:r>
            <a:r>
              <a:rPr lang="en-US" sz="2000" dirty="0">
                <a:solidFill>
                  <a:schemeClr val="bg1"/>
                </a:solidFill>
              </a:rPr>
              <a:t>–</a:t>
            </a:r>
            <a:r>
              <a:rPr lang="en-US" sz="2000" dirty="0" smtClean="0">
                <a:solidFill>
                  <a:schemeClr val="bg1"/>
                </a:solidFill>
              </a:rPr>
              <a:t>36</a:t>
            </a:r>
            <a:endParaRPr lang="en-US" sz="2000" dirty="0">
              <a:solidFill>
                <a:schemeClr val="bg1"/>
              </a:solidFill>
            </a:endParaRPr>
          </a:p>
        </p:txBody>
      </p:sp>
      <p:cxnSp>
        <p:nvCxnSpPr>
          <p:cNvPr id="41" name="Straight Connector 40"/>
          <p:cNvCxnSpPr>
            <a:endCxn id="33" idx="0"/>
          </p:cNvCxnSpPr>
          <p:nvPr/>
        </p:nvCxnSpPr>
        <p:spPr>
          <a:xfrm>
            <a:off x="6750753" y="5071954"/>
            <a:ext cx="0" cy="538646"/>
          </a:xfrm>
          <a:prstGeom prst="line">
            <a:avLst/>
          </a:prstGeom>
          <a:ln w="38100">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 idx="3"/>
            <a:endCxn id="18" idx="1"/>
          </p:cNvCxnSpPr>
          <p:nvPr/>
        </p:nvCxnSpPr>
        <p:spPr>
          <a:xfrm flipV="1">
            <a:off x="3200399" y="4410235"/>
            <a:ext cx="2185146" cy="34464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2" idx="3"/>
            <a:endCxn id="33" idx="1"/>
          </p:cNvCxnSpPr>
          <p:nvPr/>
        </p:nvCxnSpPr>
        <p:spPr>
          <a:xfrm flipV="1">
            <a:off x="3200399" y="6118432"/>
            <a:ext cx="2445453" cy="38825"/>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909294" y="1012629"/>
            <a:ext cx="99060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5989752" y="827963"/>
            <a:ext cx="942759" cy="338554"/>
          </a:xfrm>
          <a:prstGeom prst="rect">
            <a:avLst/>
          </a:prstGeom>
        </p:spPr>
        <p:txBody>
          <a:bodyPr wrap="none">
            <a:spAutoFit/>
          </a:bodyPr>
          <a:lstStyle/>
          <a:p>
            <a:r>
              <a:rPr lang="en-US" sz="1600" dirty="0" smtClean="0">
                <a:solidFill>
                  <a:schemeClr val="bg1"/>
                </a:solidFill>
              </a:rPr>
              <a:t>Marriage</a:t>
            </a:r>
            <a:endParaRPr lang="en-US" sz="1600" dirty="0"/>
          </a:p>
        </p:txBody>
      </p:sp>
      <p:cxnSp>
        <p:nvCxnSpPr>
          <p:cNvPr id="51" name="Straight Connector 50"/>
          <p:cNvCxnSpPr/>
          <p:nvPr/>
        </p:nvCxnSpPr>
        <p:spPr>
          <a:xfrm>
            <a:off x="4909294" y="547377"/>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989752" y="378100"/>
            <a:ext cx="601447" cy="338554"/>
          </a:xfrm>
          <a:prstGeom prst="rect">
            <a:avLst/>
          </a:prstGeom>
        </p:spPr>
        <p:txBody>
          <a:bodyPr wrap="none">
            <a:spAutoFit/>
          </a:bodyPr>
          <a:lstStyle/>
          <a:p>
            <a:r>
              <a:rPr lang="en-US" sz="1600" dirty="0" smtClean="0">
                <a:solidFill>
                  <a:schemeClr val="bg1"/>
                </a:solidFill>
              </a:rPr>
              <a:t>Child</a:t>
            </a:r>
            <a:endParaRPr lang="en-US" sz="1600" dirty="0"/>
          </a:p>
        </p:txBody>
      </p:sp>
      <p:cxnSp>
        <p:nvCxnSpPr>
          <p:cNvPr id="54" name="Straight Connector 53"/>
          <p:cNvCxnSpPr/>
          <p:nvPr/>
        </p:nvCxnSpPr>
        <p:spPr>
          <a:xfrm>
            <a:off x="4902465" y="1467354"/>
            <a:ext cx="1004258" cy="0"/>
          </a:xfrm>
          <a:prstGeom prst="line">
            <a:avLst/>
          </a:prstGeom>
          <a:ln w="381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5996581" y="1297253"/>
            <a:ext cx="1055802" cy="338554"/>
          </a:xfrm>
          <a:prstGeom prst="rect">
            <a:avLst/>
          </a:prstGeom>
        </p:spPr>
        <p:txBody>
          <a:bodyPr wrap="none">
            <a:spAutoFit/>
          </a:bodyPr>
          <a:lstStyle/>
          <a:p>
            <a:r>
              <a:rPr lang="en-US" sz="1600" dirty="0" smtClean="0">
                <a:solidFill>
                  <a:schemeClr val="bg1"/>
                </a:solidFill>
              </a:rPr>
              <a:t>Appointed</a:t>
            </a:r>
            <a:endParaRPr lang="en-US" sz="1600" dirty="0"/>
          </a:p>
        </p:txBody>
      </p:sp>
      <p:sp>
        <p:nvSpPr>
          <p:cNvPr id="61" name="TextBox 60"/>
          <p:cNvSpPr txBox="1"/>
          <p:nvPr/>
        </p:nvSpPr>
        <p:spPr>
          <a:xfrm>
            <a:off x="5920380" y="2419258"/>
            <a:ext cx="1731034" cy="954107"/>
          </a:xfrm>
          <a:prstGeom prst="rect">
            <a:avLst/>
          </a:prstGeom>
          <a:solidFill>
            <a:schemeClr val="tx2"/>
          </a:solidFill>
        </p:spPr>
        <p:txBody>
          <a:bodyPr wrap="square" rtlCol="0">
            <a:spAutoFit/>
          </a:bodyPr>
          <a:lstStyle/>
          <a:p>
            <a:pPr algn="ctr"/>
            <a:endParaRPr lang="en-US" dirty="0" smtClean="0">
              <a:solidFill>
                <a:schemeClr val="bg1"/>
              </a:solidFill>
            </a:endParaRPr>
          </a:p>
          <a:p>
            <a:pPr algn="ctr"/>
            <a:r>
              <a:rPr lang="en-US" sz="2000" dirty="0" smtClean="0">
                <a:solidFill>
                  <a:schemeClr val="bg1"/>
                </a:solidFill>
              </a:rPr>
              <a:t>Livia</a:t>
            </a:r>
          </a:p>
          <a:p>
            <a:pPr algn="ctr"/>
            <a:endParaRPr lang="en-US" dirty="0">
              <a:solidFill>
                <a:schemeClr val="bg1"/>
              </a:solidFill>
            </a:endParaRPr>
          </a:p>
        </p:txBody>
      </p:sp>
      <p:cxnSp>
        <p:nvCxnSpPr>
          <p:cNvPr id="66" name="Straight Connector 65"/>
          <p:cNvCxnSpPr/>
          <p:nvPr/>
        </p:nvCxnSpPr>
        <p:spPr>
          <a:xfrm>
            <a:off x="6754055" y="3373175"/>
            <a:ext cx="0" cy="36958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39956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10000" b="1" dirty="0" smtClean="0"/>
              <a:t>Pontius Pilate</a:t>
            </a:r>
            <a:endParaRPr lang="en-US" sz="10000" b="1" dirty="0"/>
          </a:p>
        </p:txBody>
      </p:sp>
      <p:sp>
        <p:nvSpPr>
          <p:cNvPr id="2" name="Rectangle 1"/>
          <p:cNvSpPr/>
          <p:nvPr/>
        </p:nvSpPr>
        <p:spPr>
          <a:xfrm>
            <a:off x="-17253" y="1143000"/>
            <a:ext cx="9156940" cy="415498"/>
          </a:xfrm>
          <a:prstGeom prst="rect">
            <a:avLst/>
          </a:prstGeom>
        </p:spPr>
        <p:txBody>
          <a:bodyPr wrap="square">
            <a:spAutoFit/>
          </a:bodyPr>
          <a:lstStyle/>
          <a:p>
            <a:r>
              <a:rPr lang="en-US" sz="2100" b="1" dirty="0"/>
              <a:t>Luke 23:1</a:t>
            </a:r>
            <a:r>
              <a:rPr lang="en-US" sz="2100" dirty="0"/>
              <a:t> – “Then the whole body of them got up and brought Him before Pilate.”</a:t>
            </a:r>
          </a:p>
        </p:txBody>
      </p:sp>
      <p:pic>
        <p:nvPicPr>
          <p:cNvPr id="6146" name="Picture 2" descr="http://darnsermons.com/wp-content/uploads/2014/12/passionot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45189"/>
            <a:ext cx="9144001" cy="41509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783" y="5796171"/>
            <a:ext cx="9144000" cy="1061829"/>
          </a:xfrm>
          <a:prstGeom prst="rect">
            <a:avLst/>
          </a:prstGeom>
        </p:spPr>
        <p:txBody>
          <a:bodyPr wrap="square">
            <a:spAutoFit/>
          </a:bodyPr>
          <a:lstStyle/>
          <a:p>
            <a:r>
              <a:rPr lang="en-US" sz="2100" b="1" dirty="0"/>
              <a:t>John 18:28</a:t>
            </a:r>
            <a:r>
              <a:rPr lang="en-US" sz="2100" dirty="0"/>
              <a:t> – “Then they led Jesus from Caiaphas into the Praetorium, and it was early; and they themselves did not enter into the Praetorium so that they would not be defiled, but might eat the Passover.”</a:t>
            </a:r>
          </a:p>
        </p:txBody>
      </p:sp>
    </p:spTree>
    <p:extLst>
      <p:ext uri="{BB962C8B-B14F-4D97-AF65-F5344CB8AC3E}">
        <p14:creationId xmlns:p14="http://schemas.microsoft.com/office/powerpoint/2010/main" val="202379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736x/c7/65/09/c76509bc585b00bbb2bd3e4abcf17c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759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1.bp.blogspot.com/-szZR61kMo6g/Tq2erzxN-BI/AAAAAAAASrA/tX-9V9Kaa9A/s1600/PassionOTChrist_131Pyxu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4" y="2174796"/>
            <a:ext cx="9141125" cy="35752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066800"/>
            <a:ext cx="9144000" cy="1107996"/>
          </a:xfrm>
          <a:prstGeom prst="rect">
            <a:avLst/>
          </a:prstGeom>
        </p:spPr>
        <p:txBody>
          <a:bodyPr wrap="square">
            <a:spAutoFit/>
          </a:bodyPr>
          <a:lstStyle/>
          <a:p>
            <a:r>
              <a:rPr lang="en-US" sz="2200" b="1" dirty="0"/>
              <a:t>John 18:29-30</a:t>
            </a:r>
            <a:r>
              <a:rPr lang="en-US" sz="2200" dirty="0"/>
              <a:t> – “Therefore Pilate went out to them and said, ‘What accusation do you bring against this Man?’ They answered and said to him, ‘If this Man were not an evildoer, we would not have delivered Him to you.’”</a:t>
            </a:r>
          </a:p>
        </p:txBody>
      </p:sp>
      <p:sp>
        <p:nvSpPr>
          <p:cNvPr id="6" name="Rectangle 5"/>
          <p:cNvSpPr/>
          <p:nvPr/>
        </p:nvSpPr>
        <p:spPr>
          <a:xfrm>
            <a:off x="-1" y="5750004"/>
            <a:ext cx="9144000" cy="1107996"/>
          </a:xfrm>
          <a:prstGeom prst="rect">
            <a:avLst/>
          </a:prstGeom>
        </p:spPr>
        <p:txBody>
          <a:bodyPr wrap="square">
            <a:spAutoFit/>
          </a:bodyPr>
          <a:lstStyle/>
          <a:p>
            <a:r>
              <a:rPr lang="en-US" sz="2200" b="1" dirty="0"/>
              <a:t>John 18:31</a:t>
            </a:r>
            <a:r>
              <a:rPr lang="en-US" sz="2200" dirty="0"/>
              <a:t> – “So Pilate said to them, ‘Take Him yourselves, and judge Him according to your law.’ The Jews said to him, ‘We are not permitted to put anyone to death.’”</a:t>
            </a:r>
          </a:p>
        </p:txBody>
      </p:sp>
    </p:spTree>
    <p:extLst>
      <p:ext uri="{BB962C8B-B14F-4D97-AF65-F5344CB8AC3E}">
        <p14:creationId xmlns:p14="http://schemas.microsoft.com/office/powerpoint/2010/main" val="1896571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43200"/>
            <a:ext cx="4419600" cy="4114800"/>
          </a:xfrm>
        </p:spPr>
        <p:txBody>
          <a:bodyPr>
            <a:normAutofit fontScale="77500" lnSpcReduction="20000"/>
          </a:bodyPr>
          <a:lstStyle/>
          <a:p>
            <a:pPr marL="914400" lvl="1" indent="-514350">
              <a:buFont typeface="+mj-lt"/>
              <a:buAutoNum type="arabicParenR"/>
            </a:pPr>
            <a:r>
              <a:rPr lang="en-US" sz="7300" dirty="0" smtClean="0"/>
              <a:t>Accusation</a:t>
            </a:r>
          </a:p>
          <a:p>
            <a:pPr marL="914400" lvl="1" indent="-514350">
              <a:buFont typeface="+mj-lt"/>
              <a:buAutoNum type="arabicParenR"/>
            </a:pPr>
            <a:endParaRPr lang="en-US" dirty="0" smtClean="0"/>
          </a:p>
          <a:p>
            <a:pPr marL="914400" lvl="1" indent="-514350">
              <a:buFont typeface="+mj-lt"/>
              <a:buAutoNum type="arabicParenR"/>
            </a:pPr>
            <a:endParaRPr lang="en-US" dirty="0" smtClean="0"/>
          </a:p>
          <a:p>
            <a:pPr marL="914400" lvl="1" indent="-514350">
              <a:buFont typeface="+mj-lt"/>
              <a:buAutoNum type="arabicParenR"/>
            </a:pPr>
            <a:r>
              <a:rPr lang="en-US" sz="7300" dirty="0" smtClean="0"/>
              <a:t>Inquiry</a:t>
            </a:r>
          </a:p>
          <a:p>
            <a:pPr marL="914400" lvl="1" indent="-514350">
              <a:buFont typeface="+mj-lt"/>
              <a:buAutoNum type="arabicParenR"/>
            </a:pPr>
            <a:endParaRPr lang="en-US" dirty="0" smtClean="0"/>
          </a:p>
          <a:p>
            <a:pPr marL="914400" lvl="1" indent="-514350">
              <a:buFont typeface="+mj-lt"/>
              <a:buAutoNum type="arabicParenR"/>
            </a:pPr>
            <a:endParaRPr lang="en-US" dirty="0" smtClean="0"/>
          </a:p>
          <a:p>
            <a:pPr marL="914400" lvl="1" indent="-514350">
              <a:buFont typeface="+mj-lt"/>
              <a:buAutoNum type="arabicParenR"/>
            </a:pPr>
            <a:r>
              <a:rPr lang="en-US" sz="7300" dirty="0" smtClean="0"/>
              <a:t>Judgment</a:t>
            </a:r>
            <a:endParaRPr lang="en-US" sz="7300" dirty="0"/>
          </a:p>
        </p:txBody>
      </p:sp>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2" name="Rectangle 1"/>
          <p:cNvSpPr/>
          <p:nvPr/>
        </p:nvSpPr>
        <p:spPr>
          <a:xfrm>
            <a:off x="152400" y="1143000"/>
            <a:ext cx="8991600" cy="1092607"/>
          </a:xfrm>
          <a:prstGeom prst="rect">
            <a:avLst/>
          </a:prstGeom>
        </p:spPr>
        <p:txBody>
          <a:bodyPr wrap="square">
            <a:spAutoFit/>
          </a:bodyPr>
          <a:lstStyle/>
          <a:p>
            <a:r>
              <a:rPr lang="en-US" sz="6500" u="sng" dirty="0" smtClean="0"/>
              <a:t>Stages to a Roman Trial</a:t>
            </a:r>
            <a:endParaRPr lang="en-US" sz="6500" u="sng" dirty="0"/>
          </a:p>
        </p:txBody>
      </p:sp>
      <p:pic>
        <p:nvPicPr>
          <p:cNvPr id="1026" name="Picture 2" descr="http://www.jurist.org/images/wiki/16/10/justic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35607"/>
            <a:ext cx="4717211"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10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1.bp.blogspot.com/-4VlQCA725mU/Tq2fI1hqosI/AAAAAAAASrY/7-xZC9o8OCc/s1600/PassionOTChrist_138Pyxur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26" y="2496820"/>
            <a:ext cx="5495026" cy="436118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15816" y="1111825"/>
            <a:ext cx="9159815" cy="1384995"/>
          </a:xfrm>
          <a:prstGeom prst="rect">
            <a:avLst/>
          </a:prstGeom>
        </p:spPr>
        <p:txBody>
          <a:bodyPr wrap="square">
            <a:spAutoFit/>
          </a:bodyPr>
          <a:lstStyle/>
          <a:p>
            <a:r>
              <a:rPr lang="en-US" sz="2800" b="1" dirty="0"/>
              <a:t>Luke 23:2</a:t>
            </a:r>
            <a:r>
              <a:rPr lang="en-US" sz="2800" dirty="0"/>
              <a:t> – “And they began to accuse Him, saying, ‘We found this man misleading our nation and forbidding to pay taxes to Caesar, and saying that He Himself is Christ, a King.’”</a:t>
            </a:r>
          </a:p>
        </p:txBody>
      </p:sp>
      <p:sp>
        <p:nvSpPr>
          <p:cNvPr id="6" name="Content Placeholder 2"/>
          <p:cNvSpPr>
            <a:spLocks noGrp="1"/>
          </p:cNvSpPr>
          <p:nvPr>
            <p:ph idx="1"/>
          </p:nvPr>
        </p:nvSpPr>
        <p:spPr>
          <a:xfrm>
            <a:off x="5562600" y="2623868"/>
            <a:ext cx="2667000" cy="4114800"/>
          </a:xfrm>
        </p:spPr>
        <p:txBody>
          <a:bodyPr>
            <a:normAutofit/>
          </a:bodyPr>
          <a:lstStyle/>
          <a:p>
            <a:pPr marL="514350" indent="-514350">
              <a:buFont typeface="+mj-lt"/>
              <a:buAutoNum type="arabicParenR"/>
            </a:pPr>
            <a:r>
              <a:rPr lang="en-US" sz="3400" dirty="0" smtClean="0"/>
              <a:t>Accusation</a:t>
            </a:r>
          </a:p>
          <a:p>
            <a:pPr marL="914400" lvl="1" indent="-514350">
              <a:buFont typeface="+mj-lt"/>
              <a:buAutoNum type="arabicParenR"/>
            </a:pPr>
            <a:endParaRPr lang="en-US" sz="3000" dirty="0" smtClean="0"/>
          </a:p>
          <a:p>
            <a:pPr marL="914400" lvl="1" indent="-514350">
              <a:buFont typeface="+mj-lt"/>
              <a:buAutoNum type="arabicParenR"/>
            </a:pPr>
            <a:endParaRPr lang="en-US" sz="3000" dirty="0" smtClean="0"/>
          </a:p>
          <a:p>
            <a:pPr marL="514350" indent="-514350">
              <a:buFont typeface="+mj-lt"/>
              <a:buAutoNum type="arabicParenR"/>
            </a:pPr>
            <a:r>
              <a:rPr lang="en-US" sz="3400" dirty="0" smtClean="0"/>
              <a:t>Inquiry</a:t>
            </a:r>
          </a:p>
          <a:p>
            <a:pPr marL="914400" lvl="1" indent="-514350">
              <a:buFont typeface="+mj-lt"/>
              <a:buAutoNum type="arabicParenR"/>
            </a:pPr>
            <a:endParaRPr lang="en-US" sz="3000" dirty="0" smtClean="0"/>
          </a:p>
          <a:p>
            <a:pPr marL="914400" lvl="1" indent="-514350">
              <a:buFont typeface="+mj-lt"/>
              <a:buAutoNum type="arabicParenR"/>
            </a:pPr>
            <a:endParaRPr lang="en-US" sz="3000" dirty="0" smtClean="0"/>
          </a:p>
          <a:p>
            <a:pPr marL="514350" indent="-514350">
              <a:buFont typeface="+mj-lt"/>
              <a:buAutoNum type="arabicParenR"/>
            </a:pPr>
            <a:r>
              <a:rPr lang="en-US" sz="3400" dirty="0" smtClean="0"/>
              <a:t>Judgment</a:t>
            </a:r>
            <a:endParaRPr lang="en-US" sz="3400" dirty="0"/>
          </a:p>
        </p:txBody>
      </p:sp>
      <p:pic>
        <p:nvPicPr>
          <p:cNvPr id="2050" name="Picture 2" descr="https://upload.wikimedia.org/wikipedia/commons/thumb/9/90/Check_mark_23x20_02.svg/1081px-Check_mark_23x20_0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0038" y="2542828"/>
            <a:ext cx="723939"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43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134070"/>
            <a:ext cx="9144000" cy="830997"/>
          </a:xfrm>
          <a:prstGeom prst="rect">
            <a:avLst/>
          </a:prstGeom>
        </p:spPr>
        <p:txBody>
          <a:bodyPr wrap="square">
            <a:spAutoFit/>
          </a:bodyPr>
          <a:lstStyle/>
          <a:p>
            <a:r>
              <a:rPr lang="en-US" sz="2400" b="1" dirty="0"/>
              <a:t>John 18:33</a:t>
            </a:r>
            <a:r>
              <a:rPr lang="en-US" sz="2400" dirty="0"/>
              <a:t> – “Therefore Pilate entered again into the Praetorium, and summoned Jesus and said to Him, ‘Are You the King of the Jews?’”</a:t>
            </a:r>
          </a:p>
        </p:txBody>
      </p:sp>
      <p:pic>
        <p:nvPicPr>
          <p:cNvPr id="12292" name="Picture 4" descr="http://blog.godreports.com/wp-content/uploads/2012/10/jesus-and-pi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5066"/>
            <a:ext cx="9144000" cy="489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228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292"/>
                                        </p:tgtEl>
                                        <p:attrNameLst>
                                          <p:attrName>style.visibility</p:attrName>
                                        </p:attrNameLst>
                                      </p:cBhvr>
                                      <p:to>
                                        <p:strVal val="visible"/>
                                      </p:to>
                                    </p:set>
                                    <p:animEffect transition="in" filter="fade">
                                      <p:cBhvr>
                                        <p:cTn id="10"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6" name="Rectangle 5"/>
          <p:cNvSpPr/>
          <p:nvPr/>
        </p:nvSpPr>
        <p:spPr>
          <a:xfrm>
            <a:off x="0" y="1143000"/>
            <a:ext cx="9144000" cy="861774"/>
          </a:xfrm>
          <a:prstGeom prst="rect">
            <a:avLst/>
          </a:prstGeom>
        </p:spPr>
        <p:txBody>
          <a:bodyPr wrap="square">
            <a:spAutoFit/>
          </a:bodyPr>
          <a:lstStyle/>
          <a:p>
            <a:r>
              <a:rPr lang="en-US" sz="2500" b="1" dirty="0"/>
              <a:t>John 18:34</a:t>
            </a:r>
            <a:r>
              <a:rPr lang="en-US" sz="2500" dirty="0"/>
              <a:t> – “Jesus answered, ‘Are you saying this on your own initiative, or did others tell you about Me?’”</a:t>
            </a:r>
          </a:p>
        </p:txBody>
      </p:sp>
      <p:pic>
        <p:nvPicPr>
          <p:cNvPr id="7" name="Picture 2" descr="http://2.bp.blogspot.com/-XZpEyg1Fk2w/VtKmEJNxDqI/AAAAAAAAEek/qpCIE5wdnzQ/s1600/passion.jpg"/>
          <p:cNvPicPr>
            <a:picLocks noChangeAspect="1" noChangeArrowheads="1"/>
          </p:cNvPicPr>
          <p:nvPr/>
        </p:nvPicPr>
        <p:blipFill rotWithShape="1">
          <a:blip r:embed="rId2">
            <a:extLst>
              <a:ext uri="{28A0092B-C50C-407E-A947-70E740481C1C}">
                <a14:useLocalDpi xmlns:a14="http://schemas.microsoft.com/office/drawing/2010/main" val="0"/>
              </a:ext>
            </a:extLst>
          </a:blip>
          <a:srcRect b="12875"/>
          <a:stretch/>
        </p:blipFill>
        <p:spPr bwMode="auto">
          <a:xfrm>
            <a:off x="0" y="20574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745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2.bp.blogspot.com/-KDaycLRqIgQ/T4MkRQmdHyI/AAAAAAAAExE/RVIhNGFS-zw/s400/the+passion+of+the+christ+jesus+and+pilate+passion1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2057"/>
            <a:ext cx="9144000" cy="49259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085671"/>
            <a:ext cx="9144000" cy="846386"/>
          </a:xfrm>
          <a:prstGeom prst="rect">
            <a:avLst/>
          </a:prstGeom>
        </p:spPr>
        <p:txBody>
          <a:bodyPr wrap="square">
            <a:spAutoFit/>
          </a:bodyPr>
          <a:lstStyle/>
          <a:p>
            <a:r>
              <a:rPr lang="en-US" sz="2450" b="1" dirty="0"/>
              <a:t>John 18:35</a:t>
            </a:r>
            <a:r>
              <a:rPr lang="en-US" sz="2450" dirty="0"/>
              <a:t> – “Pilate answered, ‘I am not a Jew, am I? Your own nation and the chief priests delivered You to me; what have You done?’”</a:t>
            </a:r>
          </a:p>
        </p:txBody>
      </p:sp>
    </p:spTree>
    <p:extLst>
      <p:ext uri="{BB962C8B-B14F-4D97-AF65-F5344CB8AC3E}">
        <p14:creationId xmlns:p14="http://schemas.microsoft.com/office/powerpoint/2010/main" val="1168960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fade">
                                      <p:cBhvr>
                                        <p:cTn id="10"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5" name="Rectangle 4"/>
          <p:cNvSpPr/>
          <p:nvPr/>
        </p:nvSpPr>
        <p:spPr>
          <a:xfrm>
            <a:off x="-11502" y="1143000"/>
            <a:ext cx="9155502" cy="1107996"/>
          </a:xfrm>
          <a:prstGeom prst="rect">
            <a:avLst/>
          </a:prstGeom>
        </p:spPr>
        <p:txBody>
          <a:bodyPr wrap="square">
            <a:spAutoFit/>
          </a:bodyPr>
          <a:lstStyle/>
          <a:p>
            <a:r>
              <a:rPr lang="en-US" sz="2200" b="1" dirty="0"/>
              <a:t>John 18:36</a:t>
            </a:r>
            <a:r>
              <a:rPr lang="en-US" sz="2200" dirty="0"/>
              <a:t> – “Jesus answered, ‘My kingdom is not of this world. If My kingdom were of this world, then My servants would be fighting so that I would not be handed over to the Jews; but as it is, My kingdom is not of this realm.’”</a:t>
            </a:r>
          </a:p>
        </p:txBody>
      </p:sp>
      <p:pic>
        <p:nvPicPr>
          <p:cNvPr id="6" name="Picture 2" descr="http://biblesidewalk.com/wp-content/uploads/2015/03/the-passion-of-the-christ-jesus-and-pilate-passion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0996"/>
            <a:ext cx="9144000" cy="460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062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blog.godreports.com/wp-content/uploads/2012/10/jesus-and-pi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65446"/>
            <a:ext cx="9144000" cy="409974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6" name="Rectangle 5"/>
          <p:cNvSpPr/>
          <p:nvPr/>
        </p:nvSpPr>
        <p:spPr>
          <a:xfrm>
            <a:off x="0" y="1134229"/>
            <a:ext cx="9144000" cy="1631216"/>
          </a:xfrm>
          <a:prstGeom prst="rect">
            <a:avLst/>
          </a:prstGeom>
        </p:spPr>
        <p:txBody>
          <a:bodyPr wrap="square">
            <a:spAutoFit/>
          </a:bodyPr>
          <a:lstStyle/>
          <a:p>
            <a:r>
              <a:rPr lang="en-US" sz="2500" b="1" dirty="0"/>
              <a:t>John 18:37</a:t>
            </a:r>
            <a:r>
              <a:rPr lang="en-US" sz="2500" dirty="0"/>
              <a:t> – “Therefore Pilate said to Him, ‘So You are a king?’ Jesus answered, ‘You say correctly that I am a king. For this I have been born, and for this I have come into the world, to testify to the truth. Everyone who is of the truth hears My voice.’”</a:t>
            </a:r>
          </a:p>
        </p:txBody>
      </p:sp>
    </p:spTree>
    <p:extLst>
      <p:ext uri="{BB962C8B-B14F-4D97-AF65-F5344CB8AC3E}">
        <p14:creationId xmlns:p14="http://schemas.microsoft.com/office/powerpoint/2010/main" val="4030450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ruthinmotion.files.wordpress.com/2013/05/qev.jpg?w=1088"/>
          <p:cNvPicPr>
            <a:picLocks noChangeAspect="1" noChangeArrowheads="1"/>
          </p:cNvPicPr>
          <p:nvPr/>
        </p:nvPicPr>
        <p:blipFill rotWithShape="1">
          <a:blip r:embed="rId2">
            <a:extLst>
              <a:ext uri="{28A0092B-C50C-407E-A947-70E740481C1C}">
                <a14:useLocalDpi xmlns:a14="http://schemas.microsoft.com/office/drawing/2010/main" val="0"/>
              </a:ext>
            </a:extLst>
          </a:blip>
          <a:srcRect b="10814"/>
          <a:stretch/>
        </p:blipFill>
        <p:spPr bwMode="auto">
          <a:xfrm>
            <a:off x="-14380" y="1778255"/>
            <a:ext cx="9158378"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6" name="Rectangle 5"/>
          <p:cNvSpPr/>
          <p:nvPr/>
        </p:nvSpPr>
        <p:spPr>
          <a:xfrm>
            <a:off x="-1" y="1143000"/>
            <a:ext cx="9143999" cy="630942"/>
          </a:xfrm>
          <a:prstGeom prst="rect">
            <a:avLst/>
          </a:prstGeom>
        </p:spPr>
        <p:txBody>
          <a:bodyPr wrap="square">
            <a:spAutoFit/>
          </a:bodyPr>
          <a:lstStyle/>
          <a:p>
            <a:r>
              <a:rPr lang="en-US" sz="3500" b="1" dirty="0"/>
              <a:t>John </a:t>
            </a:r>
            <a:r>
              <a:rPr lang="en-US" sz="3500" b="1" dirty="0" smtClean="0"/>
              <a:t>18:38</a:t>
            </a:r>
            <a:r>
              <a:rPr lang="en-US" sz="3500" dirty="0" smtClean="0"/>
              <a:t> </a:t>
            </a:r>
            <a:r>
              <a:rPr lang="en-US" sz="3500" dirty="0"/>
              <a:t>– </a:t>
            </a:r>
            <a:r>
              <a:rPr lang="en-US" sz="3500" dirty="0" smtClean="0"/>
              <a:t>“</a:t>
            </a:r>
            <a:r>
              <a:rPr lang="en-US" sz="3500" dirty="0"/>
              <a:t>Pilate </a:t>
            </a:r>
            <a:r>
              <a:rPr lang="en-US" sz="3500" dirty="0" smtClean="0"/>
              <a:t>said </a:t>
            </a:r>
            <a:r>
              <a:rPr lang="en-US" sz="3500" dirty="0"/>
              <a:t>to Him, </a:t>
            </a:r>
            <a:r>
              <a:rPr lang="en-US" sz="3500" dirty="0" smtClean="0"/>
              <a:t>‘What </a:t>
            </a:r>
            <a:r>
              <a:rPr lang="en-US" sz="3500" dirty="0"/>
              <a:t>is truth</a:t>
            </a:r>
            <a:r>
              <a:rPr lang="en-US" sz="3500" dirty="0" smtClean="0"/>
              <a:t>?’”</a:t>
            </a:r>
            <a:endParaRPr lang="en-US" sz="3500" dirty="0"/>
          </a:p>
        </p:txBody>
      </p:sp>
      <p:sp>
        <p:nvSpPr>
          <p:cNvPr id="7" name="Rectangle 6"/>
          <p:cNvSpPr/>
          <p:nvPr/>
        </p:nvSpPr>
        <p:spPr>
          <a:xfrm>
            <a:off x="-14379" y="5042118"/>
            <a:ext cx="9143999" cy="1815882"/>
          </a:xfrm>
          <a:prstGeom prst="rect">
            <a:avLst/>
          </a:prstGeom>
        </p:spPr>
        <p:txBody>
          <a:bodyPr wrap="square">
            <a:spAutoFit/>
          </a:bodyPr>
          <a:lstStyle/>
          <a:p>
            <a:r>
              <a:rPr lang="en-US" sz="2800" b="1" dirty="0" smtClean="0"/>
              <a:t>John 8:31-32 </a:t>
            </a:r>
            <a:r>
              <a:rPr lang="en-US" sz="2800" dirty="0" smtClean="0"/>
              <a:t>– “So </a:t>
            </a:r>
            <a:r>
              <a:rPr lang="en-US" sz="2800" dirty="0"/>
              <a:t>Jesus was saying to those Jews who had believed Him, </a:t>
            </a:r>
            <a:r>
              <a:rPr lang="en-US" sz="2800" dirty="0" smtClean="0"/>
              <a:t>‘If </a:t>
            </a:r>
            <a:r>
              <a:rPr lang="en-US" sz="2800" dirty="0"/>
              <a:t>you continue in My word, then you are truly disciples of </a:t>
            </a:r>
            <a:r>
              <a:rPr lang="en-US" sz="2800" dirty="0" smtClean="0"/>
              <a:t>Mine; and </a:t>
            </a:r>
            <a:r>
              <a:rPr lang="en-US" sz="2800" dirty="0"/>
              <a:t>you will know the truth, and the truth will make you free</a:t>
            </a:r>
            <a:r>
              <a:rPr lang="en-US" sz="2800" dirty="0" smtClean="0"/>
              <a:t>.’”</a:t>
            </a:r>
            <a:endParaRPr lang="en-US" sz="2800" dirty="0"/>
          </a:p>
        </p:txBody>
      </p:sp>
      <p:sp>
        <p:nvSpPr>
          <p:cNvPr id="4" name="Rectangle 3"/>
          <p:cNvSpPr/>
          <p:nvPr/>
        </p:nvSpPr>
        <p:spPr>
          <a:xfrm>
            <a:off x="0" y="4088011"/>
            <a:ext cx="9144000" cy="954107"/>
          </a:xfrm>
          <a:prstGeom prst="rect">
            <a:avLst/>
          </a:prstGeom>
        </p:spPr>
        <p:txBody>
          <a:bodyPr wrap="square">
            <a:spAutoFit/>
          </a:bodyPr>
          <a:lstStyle/>
          <a:p>
            <a:r>
              <a:rPr lang="en-US" sz="2800" b="1" dirty="0"/>
              <a:t>John 14:6</a:t>
            </a:r>
            <a:r>
              <a:rPr lang="en-US" sz="2800" dirty="0"/>
              <a:t> – “I am the way, and the truth, and the life; no one comes to the Father but through Me.”</a:t>
            </a:r>
          </a:p>
        </p:txBody>
      </p:sp>
    </p:spTree>
    <p:extLst>
      <p:ext uri="{BB962C8B-B14F-4D97-AF65-F5344CB8AC3E}">
        <p14:creationId xmlns:p14="http://schemas.microsoft.com/office/powerpoint/2010/main" val="1198445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s-media-cache-ak0.pinimg.com/originals/4f/5c/90/4f5c907909ae3652f3c2176aed0f38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5486400" cy="48006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143000"/>
            <a:ext cx="9144000" cy="861774"/>
          </a:xfrm>
          <a:prstGeom prst="rect">
            <a:avLst/>
          </a:prstGeom>
        </p:spPr>
        <p:txBody>
          <a:bodyPr wrap="square">
            <a:spAutoFit/>
          </a:bodyPr>
          <a:lstStyle/>
          <a:p>
            <a:r>
              <a:rPr lang="en-US" sz="2500" b="1" dirty="0"/>
              <a:t>John 18:38b</a:t>
            </a:r>
            <a:r>
              <a:rPr lang="en-US" sz="2500" dirty="0"/>
              <a:t> – “And when he had said this, he went out again to the Jews and said to them, ‘I find no guilt in Him.’”</a:t>
            </a:r>
          </a:p>
        </p:txBody>
      </p:sp>
      <p:sp>
        <p:nvSpPr>
          <p:cNvPr id="6" name="Content Placeholder 2"/>
          <p:cNvSpPr>
            <a:spLocks noGrp="1"/>
          </p:cNvSpPr>
          <p:nvPr>
            <p:ph idx="1"/>
          </p:nvPr>
        </p:nvSpPr>
        <p:spPr>
          <a:xfrm>
            <a:off x="5543909" y="2400300"/>
            <a:ext cx="2667000" cy="4114800"/>
          </a:xfrm>
        </p:spPr>
        <p:txBody>
          <a:bodyPr>
            <a:normAutofit/>
          </a:bodyPr>
          <a:lstStyle/>
          <a:p>
            <a:pPr marL="514350" indent="-514350">
              <a:buFont typeface="+mj-lt"/>
              <a:buAutoNum type="arabicParenR"/>
            </a:pPr>
            <a:r>
              <a:rPr lang="en-US" sz="3400" dirty="0" smtClean="0"/>
              <a:t>Accusation</a:t>
            </a:r>
          </a:p>
          <a:p>
            <a:pPr marL="914400" lvl="1" indent="-514350">
              <a:buFont typeface="+mj-lt"/>
              <a:buAutoNum type="arabicParenR"/>
            </a:pPr>
            <a:endParaRPr lang="en-US" sz="3000" dirty="0" smtClean="0"/>
          </a:p>
          <a:p>
            <a:pPr marL="914400" lvl="1" indent="-514350">
              <a:buFont typeface="+mj-lt"/>
              <a:buAutoNum type="arabicParenR"/>
            </a:pPr>
            <a:endParaRPr lang="en-US" sz="3000" dirty="0" smtClean="0"/>
          </a:p>
          <a:p>
            <a:pPr marL="514350" indent="-514350">
              <a:buFont typeface="+mj-lt"/>
              <a:buAutoNum type="arabicParenR"/>
            </a:pPr>
            <a:r>
              <a:rPr lang="en-US" sz="3400" dirty="0" smtClean="0"/>
              <a:t>Inquiry</a:t>
            </a:r>
          </a:p>
          <a:p>
            <a:pPr marL="914400" lvl="1" indent="-514350">
              <a:buFont typeface="+mj-lt"/>
              <a:buAutoNum type="arabicParenR"/>
            </a:pPr>
            <a:endParaRPr lang="en-US" sz="3000" dirty="0" smtClean="0"/>
          </a:p>
          <a:p>
            <a:pPr marL="914400" lvl="1" indent="-514350">
              <a:buFont typeface="+mj-lt"/>
              <a:buAutoNum type="arabicParenR"/>
            </a:pPr>
            <a:endParaRPr lang="en-US" sz="3000" dirty="0" smtClean="0"/>
          </a:p>
          <a:p>
            <a:pPr marL="514350" indent="-514350">
              <a:buFont typeface="+mj-lt"/>
              <a:buAutoNum type="arabicParenR"/>
            </a:pPr>
            <a:r>
              <a:rPr lang="en-US" sz="3400" dirty="0" smtClean="0"/>
              <a:t>Judgment</a:t>
            </a:r>
            <a:endParaRPr lang="en-US" sz="3400" dirty="0"/>
          </a:p>
        </p:txBody>
      </p:sp>
      <p:pic>
        <p:nvPicPr>
          <p:cNvPr id="7" name="Picture 2" descr="https://upload.wikimedia.org/wikipedia/commons/thumb/9/90/Check_mark_23x20_02.svg/1081px-Check_mark_23x20_0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1347" y="2319260"/>
            <a:ext cx="723939" cy="68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upload.wikimedia.org/wikipedia/commons/thumb/9/90/Check_mark_23x20_02.svg/1081px-Check_mark_23x20_0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1346" y="3962400"/>
            <a:ext cx="723939"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upload.wikimedia.org/wikipedia/commons/thumb/9/90/Check_mark_23x20_02.svg/1081px-Check_mark_23x20_02.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1345" y="5638800"/>
            <a:ext cx="723939"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712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6386"/>
                                        </p:tgtEl>
                                        <p:attrNameLst>
                                          <p:attrName>style.visibility</p:attrName>
                                        </p:attrNameLst>
                                      </p:cBhvr>
                                      <p:to>
                                        <p:strVal val="visible"/>
                                      </p:to>
                                    </p:set>
                                    <p:animEffect transition="in" filter="fade">
                                      <p:cBhvr>
                                        <p:cTn id="10" dur="500"/>
                                        <p:tgtEl>
                                          <p:spTgt spid="163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9" t="8865" r="6655" b="12788"/>
          <a:stretch/>
        </p:blipFill>
        <p:spPr bwMode="auto">
          <a:xfrm>
            <a:off x="527648" y="1066800"/>
            <a:ext cx="3745018"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323" t="14993" r="12379" b="22284"/>
          <a:stretch/>
        </p:blipFill>
        <p:spPr bwMode="auto">
          <a:xfrm>
            <a:off x="531962" y="3169632"/>
            <a:ext cx="3745017"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558" t="14566" r="11063" b="17667"/>
          <a:stretch/>
        </p:blipFill>
        <p:spPr bwMode="auto">
          <a:xfrm>
            <a:off x="527648" y="5273040"/>
            <a:ext cx="3745016"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7069" t="13362" r="9127" b="10919"/>
          <a:stretch/>
        </p:blipFill>
        <p:spPr bwMode="auto">
          <a:xfrm>
            <a:off x="4867311" y="1078303"/>
            <a:ext cx="3749040" cy="1554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717" t="10639" r="11103" b="12729"/>
          <a:stretch/>
        </p:blipFill>
        <p:spPr bwMode="auto">
          <a:xfrm>
            <a:off x="4867311" y="3169632"/>
            <a:ext cx="374904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l="6795" t="16470" r="12056" b="7482"/>
          <a:stretch/>
        </p:blipFill>
        <p:spPr bwMode="auto">
          <a:xfrm>
            <a:off x="4867311" y="5273040"/>
            <a:ext cx="3749040"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27647" y="9480"/>
            <a:ext cx="3749331"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Hebrew</a:t>
            </a:r>
            <a:endParaRPr lang="en-US" sz="6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 name="Rectangle 14"/>
          <p:cNvSpPr/>
          <p:nvPr/>
        </p:nvSpPr>
        <p:spPr>
          <a:xfrm>
            <a:off x="5353213" y="9480"/>
            <a:ext cx="2777235" cy="101566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Roman</a:t>
            </a:r>
            <a:endParaRPr lang="en-US" sz="6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Down Arrow 8"/>
          <p:cNvSpPr/>
          <p:nvPr/>
        </p:nvSpPr>
        <p:spPr>
          <a:xfrm>
            <a:off x="2157840" y="2633069"/>
            <a:ext cx="484632" cy="5365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2162154" y="4724113"/>
            <a:ext cx="484632" cy="529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504115" y="2632782"/>
            <a:ext cx="484632" cy="5368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6499515" y="4724114"/>
            <a:ext cx="484632" cy="529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627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fade">
                                      <p:cBhvr>
                                        <p:cTn id="21" dur="500"/>
                                        <p:tgtEl>
                                          <p:spTgt spid="30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076"/>
                                        </p:tgtEl>
                                        <p:attrNameLst>
                                          <p:attrName>style.visibility</p:attrName>
                                        </p:attrNameLst>
                                      </p:cBhvr>
                                      <p:to>
                                        <p:strVal val="visible"/>
                                      </p:to>
                                    </p:set>
                                    <p:animEffect transition="in" filter="fade">
                                      <p:cBhvr>
                                        <p:cTn id="30" dur="500"/>
                                        <p:tgtEl>
                                          <p:spTgt spid="307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077"/>
                                        </p:tgtEl>
                                        <p:attrNameLst>
                                          <p:attrName>style.visibility</p:attrName>
                                        </p:attrNameLst>
                                      </p:cBhvr>
                                      <p:to>
                                        <p:strVal val="visible"/>
                                      </p:to>
                                    </p:set>
                                    <p:animEffect transition="in" filter="fade">
                                      <p:cBhvr>
                                        <p:cTn id="40" dur="500"/>
                                        <p:tgtEl>
                                          <p:spTgt spid="307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9" grpId="0" animBg="1"/>
      <p:bldP spid="17" grpId="0" animBg="1"/>
      <p:bldP spid="18" grpId="0" animBg="1"/>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143000"/>
            <a:ext cx="9144000" cy="830997"/>
          </a:xfrm>
          <a:prstGeom prst="rect">
            <a:avLst/>
          </a:prstGeom>
        </p:spPr>
        <p:txBody>
          <a:bodyPr wrap="square">
            <a:spAutoFit/>
          </a:bodyPr>
          <a:lstStyle/>
          <a:p>
            <a:r>
              <a:rPr lang="en-US" sz="2400" b="1" dirty="0"/>
              <a:t>Luke 23:5</a:t>
            </a:r>
            <a:r>
              <a:rPr lang="en-US" sz="2400" dirty="0"/>
              <a:t> – “But they kept on insisting, saying, ‘He stirs up the people, teaching all over Judea, starting from Galilee even as far as this place.’”</a:t>
            </a:r>
          </a:p>
        </p:txBody>
      </p:sp>
      <p:pic>
        <p:nvPicPr>
          <p:cNvPr id="6" name="Picture 2" descr="http://www.jesusmariasite.org/content/the-passion/ps9.jpg"/>
          <p:cNvPicPr>
            <a:picLocks noChangeAspect="1" noChangeArrowheads="1"/>
          </p:cNvPicPr>
          <p:nvPr/>
        </p:nvPicPr>
        <p:blipFill rotWithShape="1">
          <a:blip r:embed="rId2">
            <a:extLst>
              <a:ext uri="{28A0092B-C50C-407E-A947-70E740481C1C}">
                <a14:useLocalDpi xmlns:a14="http://schemas.microsoft.com/office/drawing/2010/main" val="0"/>
              </a:ext>
            </a:extLst>
          </a:blip>
          <a:srcRect b="11259"/>
          <a:stretch/>
        </p:blipFill>
        <p:spPr bwMode="auto">
          <a:xfrm>
            <a:off x="0" y="2034426"/>
            <a:ext cx="9144000" cy="482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01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10000" b="1" dirty="0"/>
              <a:t>Pontius Pilate</a:t>
            </a:r>
            <a:endParaRPr lang="en-US" sz="10000" dirty="0"/>
          </a:p>
        </p:txBody>
      </p:sp>
      <p:pic>
        <p:nvPicPr>
          <p:cNvPr id="1028" name="Picture 4" descr="https://3.bp.blogspot.com/-aWrz-ahwCEw/V6s9RES7GAI/AAAAAAAAG1Y/HpxDIE26zkAt1CdrAg5BhbRpf-wVpGv3wCLcB/s1600/Pil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9144000" cy="449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064" y="1066800"/>
            <a:ext cx="9154064" cy="1200329"/>
          </a:xfrm>
          <a:prstGeom prst="rect">
            <a:avLst/>
          </a:prstGeom>
        </p:spPr>
        <p:txBody>
          <a:bodyPr wrap="square">
            <a:spAutoFit/>
          </a:bodyPr>
          <a:lstStyle/>
          <a:p>
            <a:r>
              <a:rPr lang="en-US" sz="2400" b="1" dirty="0"/>
              <a:t>Luke 23:6-7</a:t>
            </a:r>
            <a:r>
              <a:rPr lang="en-US" sz="2400" dirty="0"/>
              <a:t> – “When Pilate heard it, he asked whether the man was a Galilean. And when he learned that He belonged to Herod’s jurisdiction, he sent Him to Herod, who himself also was in Jerusalem at that time.”</a:t>
            </a:r>
          </a:p>
        </p:txBody>
      </p:sp>
    </p:spTree>
    <p:extLst>
      <p:ext uri="{BB962C8B-B14F-4D97-AF65-F5344CB8AC3E}">
        <p14:creationId xmlns:p14="http://schemas.microsoft.com/office/powerpoint/2010/main" val="3381817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230038" y="228600"/>
            <a:ext cx="1446362"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Antipater</a:t>
            </a:r>
            <a:endParaRPr lang="en-US" sz="1100" dirty="0"/>
          </a:p>
        </p:txBody>
      </p:sp>
      <p:cxnSp>
        <p:nvCxnSpPr>
          <p:cNvPr id="7" name="Straight Connector 6"/>
          <p:cNvCxnSpPr/>
          <p:nvPr/>
        </p:nvCxnSpPr>
        <p:spPr>
          <a:xfrm flipH="1">
            <a:off x="953219" y="762000"/>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30038" y="1163803"/>
            <a:ext cx="1446362" cy="7411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Herod the Great</a:t>
            </a:r>
          </a:p>
          <a:p>
            <a:pPr algn="ctr"/>
            <a:r>
              <a:rPr lang="en-US" sz="1100" dirty="0" smtClean="0"/>
              <a:t>(Matt 2:1-19)</a:t>
            </a:r>
            <a:endParaRPr lang="en-US" sz="1100" dirty="0"/>
          </a:p>
        </p:txBody>
      </p:sp>
      <p:cxnSp>
        <p:nvCxnSpPr>
          <p:cNvPr id="11" name="Straight Connector 10"/>
          <p:cNvCxnSpPr/>
          <p:nvPr/>
        </p:nvCxnSpPr>
        <p:spPr>
          <a:xfrm>
            <a:off x="1676400" y="1573847"/>
            <a:ext cx="3810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57401" y="1163803"/>
            <a:ext cx="1444752"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Mariamme I</a:t>
            </a:r>
          </a:p>
          <a:p>
            <a:pPr algn="ctr"/>
            <a:r>
              <a:rPr lang="en-US" sz="1100" dirty="0" smtClean="0"/>
              <a:t>(Jew/Hasmonean)</a:t>
            </a:r>
            <a:endParaRPr lang="en-US" sz="1100" dirty="0"/>
          </a:p>
        </p:txBody>
      </p:sp>
      <p:sp>
        <p:nvSpPr>
          <p:cNvPr id="14" name="Rectangle 13"/>
          <p:cNvSpPr/>
          <p:nvPr/>
        </p:nvSpPr>
        <p:spPr>
          <a:xfrm>
            <a:off x="3883154" y="1163801"/>
            <a:ext cx="1444752"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Mariamme II</a:t>
            </a:r>
          </a:p>
          <a:p>
            <a:pPr algn="ctr"/>
            <a:r>
              <a:rPr lang="en-US" sz="1100" dirty="0" smtClean="0"/>
              <a:t>(Jew/Priestly)</a:t>
            </a:r>
            <a:endParaRPr lang="en-US" sz="1100" dirty="0"/>
          </a:p>
        </p:txBody>
      </p:sp>
      <p:cxnSp>
        <p:nvCxnSpPr>
          <p:cNvPr id="15" name="Straight Connector 14"/>
          <p:cNvCxnSpPr/>
          <p:nvPr/>
        </p:nvCxnSpPr>
        <p:spPr>
          <a:xfrm>
            <a:off x="3502153" y="1573847"/>
            <a:ext cx="3810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15000" y="1159489"/>
            <a:ext cx="1444752"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Malthace</a:t>
            </a:r>
          </a:p>
          <a:p>
            <a:pPr algn="ctr"/>
            <a:r>
              <a:rPr lang="en-US" sz="1100" dirty="0" smtClean="0"/>
              <a:t>(Samaritan)</a:t>
            </a:r>
            <a:endParaRPr lang="en-US" sz="1100" dirty="0"/>
          </a:p>
        </p:txBody>
      </p:sp>
      <p:cxnSp>
        <p:nvCxnSpPr>
          <p:cNvPr id="17" name="Straight Connector 16"/>
          <p:cNvCxnSpPr/>
          <p:nvPr/>
        </p:nvCxnSpPr>
        <p:spPr>
          <a:xfrm>
            <a:off x="5333999" y="1569535"/>
            <a:ext cx="3810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543800" y="1159489"/>
            <a:ext cx="1444752"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Cleopatra</a:t>
            </a:r>
          </a:p>
          <a:p>
            <a:pPr algn="ctr"/>
            <a:r>
              <a:rPr lang="en-US" sz="1100" dirty="0" smtClean="0"/>
              <a:t>(Jew)</a:t>
            </a:r>
            <a:endParaRPr lang="en-US" sz="1100" dirty="0"/>
          </a:p>
        </p:txBody>
      </p:sp>
      <p:cxnSp>
        <p:nvCxnSpPr>
          <p:cNvPr id="20" name="Straight Connector 19"/>
          <p:cNvCxnSpPr/>
          <p:nvPr/>
        </p:nvCxnSpPr>
        <p:spPr>
          <a:xfrm>
            <a:off x="7162799" y="1569535"/>
            <a:ext cx="38100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40254" y="2291659"/>
            <a:ext cx="1051560"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Aristobulus</a:t>
            </a:r>
            <a:endParaRPr lang="en-US" sz="1100" dirty="0"/>
          </a:p>
        </p:txBody>
      </p:sp>
      <p:cxnSp>
        <p:nvCxnSpPr>
          <p:cNvPr id="22" name="Straight Connector 21"/>
          <p:cNvCxnSpPr/>
          <p:nvPr/>
        </p:nvCxnSpPr>
        <p:spPr>
          <a:xfrm flipH="1">
            <a:off x="2766033" y="1885257"/>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072099" y="2299068"/>
            <a:ext cx="1051560"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Philip</a:t>
            </a:r>
          </a:p>
          <a:p>
            <a:pPr algn="ctr"/>
            <a:r>
              <a:rPr lang="en-US" sz="1100" dirty="0" smtClean="0"/>
              <a:t>(Mark 6:17)</a:t>
            </a:r>
            <a:endParaRPr lang="en-US" sz="1100" dirty="0"/>
          </a:p>
        </p:txBody>
      </p:sp>
      <p:cxnSp>
        <p:nvCxnSpPr>
          <p:cNvPr id="24" name="Straight Connector 23"/>
          <p:cNvCxnSpPr/>
          <p:nvPr/>
        </p:nvCxnSpPr>
        <p:spPr>
          <a:xfrm flipH="1">
            <a:off x="4597879" y="1912037"/>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422196" y="1884198"/>
            <a:ext cx="2" cy="20301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287639" y="2296079"/>
            <a:ext cx="1051560"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Archelaus</a:t>
            </a:r>
          </a:p>
          <a:p>
            <a:pPr algn="ctr"/>
            <a:r>
              <a:rPr lang="en-US" sz="1100" dirty="0" smtClean="0"/>
              <a:t>(Matt 2:22)</a:t>
            </a:r>
            <a:endParaRPr lang="en-US" sz="1100" dirty="0"/>
          </a:p>
        </p:txBody>
      </p:sp>
      <p:cxnSp>
        <p:nvCxnSpPr>
          <p:cNvPr id="29" name="Straight Connector 28"/>
          <p:cNvCxnSpPr/>
          <p:nvPr/>
        </p:nvCxnSpPr>
        <p:spPr>
          <a:xfrm>
            <a:off x="5813419" y="2056356"/>
            <a:ext cx="0" cy="2397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422196" y="2077156"/>
            <a:ext cx="608777"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487187" y="2296079"/>
            <a:ext cx="1051560"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Herod Antipas</a:t>
            </a:r>
          </a:p>
          <a:p>
            <a:pPr algn="ctr"/>
            <a:r>
              <a:rPr lang="en-US" sz="1100" dirty="0" smtClean="0"/>
              <a:t>(Mark 6:14-29; Luke 3:1; 23:6-12)</a:t>
            </a:r>
            <a:endParaRPr lang="en-US" sz="1100" dirty="0"/>
          </a:p>
        </p:txBody>
      </p:sp>
      <p:cxnSp>
        <p:nvCxnSpPr>
          <p:cNvPr id="34" name="Straight Connector 33"/>
          <p:cNvCxnSpPr/>
          <p:nvPr/>
        </p:nvCxnSpPr>
        <p:spPr>
          <a:xfrm>
            <a:off x="7012967" y="2077156"/>
            <a:ext cx="0" cy="23972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266176" y="1894031"/>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740396" y="2296079"/>
            <a:ext cx="1051560"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Philip</a:t>
            </a:r>
          </a:p>
          <a:p>
            <a:pPr algn="ctr"/>
            <a:r>
              <a:rPr lang="en-US" sz="1100" dirty="0" smtClean="0"/>
              <a:t>(Luke 3:1)</a:t>
            </a:r>
            <a:endParaRPr lang="en-US" sz="1100" dirty="0"/>
          </a:p>
        </p:txBody>
      </p:sp>
      <p:cxnSp>
        <p:nvCxnSpPr>
          <p:cNvPr id="38" name="Straight Connector 37"/>
          <p:cNvCxnSpPr/>
          <p:nvPr/>
        </p:nvCxnSpPr>
        <p:spPr>
          <a:xfrm flipH="1">
            <a:off x="2766031" y="3027200"/>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066038" y="3409457"/>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465851" y="3409457"/>
            <a:ext cx="1" cy="4118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057401" y="3419521"/>
            <a:ext cx="70431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761713" y="3419521"/>
            <a:ext cx="704312"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490473" y="3803749"/>
            <a:ext cx="1133856"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Herod Agrippa I</a:t>
            </a:r>
          </a:p>
          <a:p>
            <a:pPr algn="ctr"/>
            <a:r>
              <a:rPr lang="en-US" sz="1100" dirty="0" smtClean="0"/>
              <a:t>(Acts 12:1-4, 20-23)</a:t>
            </a:r>
            <a:endParaRPr lang="en-US" sz="1100" dirty="0"/>
          </a:p>
        </p:txBody>
      </p:sp>
      <p:sp>
        <p:nvSpPr>
          <p:cNvPr id="52" name="Rectangle 51"/>
          <p:cNvSpPr/>
          <p:nvPr/>
        </p:nvSpPr>
        <p:spPr>
          <a:xfrm>
            <a:off x="2899924" y="3801461"/>
            <a:ext cx="1131854"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Herodias</a:t>
            </a:r>
          </a:p>
          <a:p>
            <a:pPr algn="ctr"/>
            <a:r>
              <a:rPr lang="en-US" sz="1100" dirty="0" smtClean="0"/>
              <a:t>(Mark 6:14-29)</a:t>
            </a:r>
            <a:endParaRPr lang="en-US" sz="1100" dirty="0"/>
          </a:p>
        </p:txBody>
      </p:sp>
      <p:cxnSp>
        <p:nvCxnSpPr>
          <p:cNvPr id="59" name="Straight Connector 58"/>
          <p:cNvCxnSpPr/>
          <p:nvPr/>
        </p:nvCxnSpPr>
        <p:spPr>
          <a:xfrm>
            <a:off x="5800404" y="2076016"/>
            <a:ext cx="621792"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066040" y="4544949"/>
            <a:ext cx="1" cy="8335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1499113" y="5378450"/>
            <a:ext cx="1133856"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Herod Agrippa II</a:t>
            </a:r>
          </a:p>
          <a:p>
            <a:pPr algn="ctr"/>
            <a:r>
              <a:rPr lang="en-US" sz="1100" dirty="0" smtClean="0"/>
              <a:t>(Acts 25:13-26:32)</a:t>
            </a:r>
            <a:endParaRPr lang="en-US" sz="1100" dirty="0"/>
          </a:p>
        </p:txBody>
      </p:sp>
      <p:sp>
        <p:nvSpPr>
          <p:cNvPr id="66" name="Rectangle 65"/>
          <p:cNvSpPr/>
          <p:nvPr/>
        </p:nvSpPr>
        <p:spPr>
          <a:xfrm>
            <a:off x="230038" y="5378450"/>
            <a:ext cx="1133856"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Bernice</a:t>
            </a:r>
          </a:p>
          <a:p>
            <a:pPr algn="ctr"/>
            <a:r>
              <a:rPr lang="en-US" sz="1100" dirty="0" smtClean="0"/>
              <a:t>(Acts 25:13)</a:t>
            </a:r>
            <a:endParaRPr lang="en-US" sz="1100" dirty="0"/>
          </a:p>
        </p:txBody>
      </p:sp>
      <p:cxnSp>
        <p:nvCxnSpPr>
          <p:cNvPr id="67" name="Straight Connector 66"/>
          <p:cNvCxnSpPr/>
          <p:nvPr/>
        </p:nvCxnSpPr>
        <p:spPr>
          <a:xfrm flipH="1">
            <a:off x="796965" y="4976648"/>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86161" y="4976648"/>
            <a:ext cx="127988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2761713" y="5378450"/>
            <a:ext cx="1133856"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Drusilla</a:t>
            </a:r>
          </a:p>
          <a:p>
            <a:pPr algn="ctr"/>
            <a:r>
              <a:rPr lang="en-US" sz="1100" dirty="0" smtClean="0"/>
              <a:t>(Acts 24:24)</a:t>
            </a:r>
            <a:endParaRPr lang="en-US" sz="1100" dirty="0"/>
          </a:p>
        </p:txBody>
      </p:sp>
      <p:cxnSp>
        <p:nvCxnSpPr>
          <p:cNvPr id="71" name="Straight Connector 70"/>
          <p:cNvCxnSpPr/>
          <p:nvPr/>
        </p:nvCxnSpPr>
        <p:spPr>
          <a:xfrm>
            <a:off x="2066041" y="4976648"/>
            <a:ext cx="127988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329360" y="4976648"/>
            <a:ext cx="1" cy="40180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4031778" y="5378450"/>
            <a:ext cx="1133856" cy="741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Salome</a:t>
            </a:r>
          </a:p>
          <a:p>
            <a:pPr algn="ctr"/>
            <a:r>
              <a:rPr lang="en-US" sz="1100" dirty="0" smtClean="0"/>
              <a:t>(Mark 6:14-29)</a:t>
            </a:r>
            <a:endParaRPr lang="en-US" sz="1100" dirty="0"/>
          </a:p>
        </p:txBody>
      </p:sp>
      <p:cxnSp>
        <p:nvCxnSpPr>
          <p:cNvPr id="74" name="Straight Connector 73"/>
          <p:cNvCxnSpPr/>
          <p:nvPr/>
        </p:nvCxnSpPr>
        <p:spPr>
          <a:xfrm>
            <a:off x="4593309" y="3040268"/>
            <a:ext cx="12221" cy="17730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451904" y="4813300"/>
            <a:ext cx="11612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3451903" y="4542660"/>
            <a:ext cx="1" cy="29260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4" name="Straight Connector 83"/>
          <p:cNvCxnSpPr>
            <a:endCxn id="73" idx="0"/>
          </p:cNvCxnSpPr>
          <p:nvPr/>
        </p:nvCxnSpPr>
        <p:spPr>
          <a:xfrm flipH="1">
            <a:off x="4598706" y="4813300"/>
            <a:ext cx="4329" cy="5651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6261829" y="1963519"/>
            <a:ext cx="1502276" cy="139747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5275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heel(1)">
                                      <p:cBhvr>
                                        <p:cTn id="7"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600" b="1" dirty="0" smtClean="0"/>
              <a:t>Herod Antipas</a:t>
            </a:r>
            <a:endParaRPr lang="en-US" sz="8600" dirty="0"/>
          </a:p>
        </p:txBody>
      </p:sp>
      <p:sp>
        <p:nvSpPr>
          <p:cNvPr id="4" name="Rectangle 3"/>
          <p:cNvSpPr/>
          <p:nvPr/>
        </p:nvSpPr>
        <p:spPr>
          <a:xfrm>
            <a:off x="0" y="1216325"/>
            <a:ext cx="9144000" cy="1200329"/>
          </a:xfrm>
          <a:prstGeom prst="rect">
            <a:avLst/>
          </a:prstGeom>
        </p:spPr>
        <p:txBody>
          <a:bodyPr wrap="square">
            <a:spAutoFit/>
          </a:bodyPr>
          <a:lstStyle/>
          <a:p>
            <a:r>
              <a:rPr lang="en-US" sz="2400" b="1" dirty="0"/>
              <a:t>Luke 23:8</a:t>
            </a:r>
            <a:r>
              <a:rPr lang="en-US" sz="2400" dirty="0"/>
              <a:t> – “Now Herod was very glad when he saw Jesus; for he had wanted to see Him for a long time, because he had been hearing about Him and was hoping to see some sign performed by </a:t>
            </a:r>
            <a:r>
              <a:rPr lang="en-US" sz="2400" dirty="0" smtClean="0"/>
              <a:t>Him.”</a:t>
            </a:r>
            <a:endParaRPr lang="en-US" sz="2400" dirty="0"/>
          </a:p>
        </p:txBody>
      </p:sp>
      <p:pic>
        <p:nvPicPr>
          <p:cNvPr id="2054" name="Picture 6" descr="Image result for the passion of Christ he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8913"/>
            <a:ext cx="9144000" cy="433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6556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600" b="1" dirty="0" smtClean="0"/>
              <a:t>Herod Antipas</a:t>
            </a:r>
            <a:endParaRPr lang="en-US" sz="8600" dirty="0"/>
          </a:p>
        </p:txBody>
      </p:sp>
      <p:sp>
        <p:nvSpPr>
          <p:cNvPr id="4" name="Rectangle 3"/>
          <p:cNvSpPr/>
          <p:nvPr/>
        </p:nvSpPr>
        <p:spPr>
          <a:xfrm>
            <a:off x="0" y="1216325"/>
            <a:ext cx="9144000" cy="830997"/>
          </a:xfrm>
          <a:prstGeom prst="rect">
            <a:avLst/>
          </a:prstGeom>
        </p:spPr>
        <p:txBody>
          <a:bodyPr wrap="square">
            <a:spAutoFit/>
          </a:bodyPr>
          <a:lstStyle/>
          <a:p>
            <a:pPr marL="0" lvl="1"/>
            <a:r>
              <a:rPr lang="en-US" sz="2400" b="1" dirty="0"/>
              <a:t>Luke </a:t>
            </a:r>
            <a:r>
              <a:rPr lang="en-US" sz="2400" b="1" dirty="0" smtClean="0"/>
              <a:t>23:9</a:t>
            </a:r>
            <a:r>
              <a:rPr lang="en-US" sz="2400" dirty="0" smtClean="0"/>
              <a:t> </a:t>
            </a:r>
            <a:r>
              <a:rPr lang="en-US" sz="2400" dirty="0"/>
              <a:t>– </a:t>
            </a:r>
            <a:r>
              <a:rPr lang="en-US" sz="2400" dirty="0" smtClean="0"/>
              <a:t>“And </a:t>
            </a:r>
            <a:r>
              <a:rPr lang="en-US" sz="2400" dirty="0"/>
              <a:t>he questioned Him at some length; but He answered him nothing</a:t>
            </a:r>
            <a:r>
              <a:rPr lang="en-US" sz="2400" dirty="0" smtClean="0"/>
              <a:t>.”</a:t>
            </a:r>
            <a:endParaRPr lang="en-US" sz="2400" dirty="0"/>
          </a:p>
        </p:txBody>
      </p:sp>
      <p:pic>
        <p:nvPicPr>
          <p:cNvPr id="4098" name="Picture 2" descr="http://www.fatimamovement.com/images/img-jewish-messiah-antichrist/king-herod-temp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7321"/>
            <a:ext cx="9144000" cy="39796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6027003"/>
            <a:ext cx="9144000" cy="830997"/>
          </a:xfrm>
          <a:prstGeom prst="rect">
            <a:avLst/>
          </a:prstGeom>
        </p:spPr>
        <p:txBody>
          <a:bodyPr wrap="square">
            <a:spAutoFit/>
          </a:bodyPr>
          <a:lstStyle/>
          <a:p>
            <a:r>
              <a:rPr lang="en-US" sz="2400" b="1" dirty="0"/>
              <a:t>Luke 23:10</a:t>
            </a:r>
            <a:r>
              <a:rPr lang="en-US" sz="2400" dirty="0"/>
              <a:t> – “And the chief priests and the scribes were standing there, accusing Him vehemently.”</a:t>
            </a:r>
          </a:p>
        </p:txBody>
      </p:sp>
    </p:spTree>
    <p:extLst>
      <p:ext uri="{BB962C8B-B14F-4D97-AF65-F5344CB8AC3E}">
        <p14:creationId xmlns:p14="http://schemas.microsoft.com/office/powerpoint/2010/main" val="12032319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8600" b="1" dirty="0" smtClean="0"/>
              <a:t>Herod Antipas</a:t>
            </a:r>
            <a:endParaRPr lang="en-US" sz="8600" dirty="0"/>
          </a:p>
        </p:txBody>
      </p:sp>
      <p:pic>
        <p:nvPicPr>
          <p:cNvPr id="6146" name="Picture 2" descr="Image result for the passion of Christ he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16027"/>
            <a:ext cx="9144000" cy="36109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215697"/>
            <a:ext cx="9144000" cy="1200329"/>
          </a:xfrm>
          <a:prstGeom prst="rect">
            <a:avLst/>
          </a:prstGeom>
        </p:spPr>
        <p:txBody>
          <a:bodyPr wrap="square">
            <a:spAutoFit/>
          </a:bodyPr>
          <a:lstStyle/>
          <a:p>
            <a:r>
              <a:rPr lang="en-US" sz="2400" b="1" dirty="0"/>
              <a:t>Luke 23:11</a:t>
            </a:r>
            <a:r>
              <a:rPr lang="en-US" sz="2400" dirty="0"/>
              <a:t> – “And Herod with his soldiers, after treating Him with contempt and mocking Him, dressed Him in a gorgeous robe and sent Him back to Pilate</a:t>
            </a:r>
            <a:r>
              <a:rPr lang="en-US" sz="2400" dirty="0" smtClean="0"/>
              <a:t>.”</a:t>
            </a:r>
            <a:endParaRPr lang="en-US" sz="2400" dirty="0"/>
          </a:p>
        </p:txBody>
      </p:sp>
      <p:sp>
        <p:nvSpPr>
          <p:cNvPr id="5" name="Rectangle 4"/>
          <p:cNvSpPr/>
          <p:nvPr/>
        </p:nvSpPr>
        <p:spPr>
          <a:xfrm>
            <a:off x="0" y="6027003"/>
            <a:ext cx="9144000" cy="830997"/>
          </a:xfrm>
          <a:prstGeom prst="rect">
            <a:avLst/>
          </a:prstGeom>
        </p:spPr>
        <p:txBody>
          <a:bodyPr wrap="square">
            <a:spAutoFit/>
          </a:bodyPr>
          <a:lstStyle/>
          <a:p>
            <a:r>
              <a:rPr lang="en-US" sz="2400" b="1" dirty="0"/>
              <a:t>Luke 23:12</a:t>
            </a:r>
            <a:r>
              <a:rPr lang="en-US" sz="2400" dirty="0"/>
              <a:t> – “Now Herod and Pilate became friends with one another that very day; for before they had been enemies with each other</a:t>
            </a:r>
            <a:r>
              <a:rPr lang="en-US" sz="2400" dirty="0" smtClean="0"/>
              <a:t>.”</a:t>
            </a:r>
            <a:endParaRPr lang="en-US" sz="2400" dirty="0"/>
          </a:p>
        </p:txBody>
      </p:sp>
    </p:spTree>
    <p:extLst>
      <p:ext uri="{BB962C8B-B14F-4D97-AF65-F5344CB8AC3E}">
        <p14:creationId xmlns:p14="http://schemas.microsoft.com/office/powerpoint/2010/main" val="2240332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media-cache-ak0.pinimg.com/originals/4f/5c/90/4f5c907909ae3652f3c2176aed0f38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81223"/>
            <a:ext cx="9143999" cy="39767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5" name="Rectangle 4"/>
          <p:cNvSpPr/>
          <p:nvPr/>
        </p:nvSpPr>
        <p:spPr>
          <a:xfrm>
            <a:off x="17252" y="1182641"/>
            <a:ext cx="9126747" cy="1631216"/>
          </a:xfrm>
          <a:prstGeom prst="rect">
            <a:avLst/>
          </a:prstGeom>
        </p:spPr>
        <p:txBody>
          <a:bodyPr wrap="square">
            <a:spAutoFit/>
          </a:bodyPr>
          <a:lstStyle/>
          <a:p>
            <a:r>
              <a:rPr lang="en-US" sz="2000" b="1" dirty="0"/>
              <a:t>Luke 23:13-15</a:t>
            </a:r>
            <a:r>
              <a:rPr lang="en-US" sz="2000" dirty="0"/>
              <a:t> – “Pilate summoned the chief priests and the rulers and the people, and said to them, ‘You brought this man to me as one who incites the people to rebellion, and behold, having examined Him before you, I have found no guilt in this man regarding the charges which you make against Him. No, nor has Herod, for he sent Him back to us; and behold, nothing deserving death has been done by Him.’”</a:t>
            </a:r>
          </a:p>
        </p:txBody>
      </p:sp>
    </p:spTree>
    <p:extLst>
      <p:ext uri="{BB962C8B-B14F-4D97-AF65-F5344CB8AC3E}">
        <p14:creationId xmlns:p14="http://schemas.microsoft.com/office/powerpoint/2010/main" val="1331916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fade">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35226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150998"/>
            <a:ext cx="9144000" cy="800219"/>
          </a:xfrm>
          <a:prstGeom prst="rect">
            <a:avLst/>
          </a:prstGeom>
        </p:spPr>
        <p:txBody>
          <a:bodyPr wrap="square">
            <a:spAutoFit/>
          </a:bodyPr>
          <a:lstStyle/>
          <a:p>
            <a:r>
              <a:rPr lang="en-US" sz="2300" b="1" dirty="0"/>
              <a:t>John 18:39</a:t>
            </a:r>
            <a:r>
              <a:rPr lang="en-US" sz="2300" dirty="0"/>
              <a:t> – “But you have a custom that I release someone for you at the Passover; do you wish then that I release for you the King of the Jews?”</a:t>
            </a:r>
          </a:p>
        </p:txBody>
      </p:sp>
      <p:sp>
        <p:nvSpPr>
          <p:cNvPr id="6" name="Rectangle 5"/>
          <p:cNvSpPr/>
          <p:nvPr/>
        </p:nvSpPr>
        <p:spPr>
          <a:xfrm>
            <a:off x="0" y="5703838"/>
            <a:ext cx="9144000" cy="1154162"/>
          </a:xfrm>
          <a:prstGeom prst="rect">
            <a:avLst/>
          </a:prstGeom>
        </p:spPr>
        <p:txBody>
          <a:bodyPr wrap="square">
            <a:spAutoFit/>
          </a:bodyPr>
          <a:lstStyle/>
          <a:p>
            <a:r>
              <a:rPr lang="en-US" sz="2300" b="1" dirty="0"/>
              <a:t>Luke 23:18-19</a:t>
            </a:r>
            <a:r>
              <a:rPr lang="en-US" sz="2300" dirty="0"/>
              <a:t> – “But they cried out all together, saying, </a:t>
            </a:r>
            <a:r>
              <a:rPr lang="en-US" sz="2300" dirty="0" smtClean="0"/>
              <a:t>‘Away </a:t>
            </a:r>
            <a:r>
              <a:rPr lang="en-US" sz="2300" dirty="0"/>
              <a:t>with this man, and release for us Barabbas</a:t>
            </a:r>
            <a:r>
              <a:rPr lang="en-US" sz="2300" dirty="0" smtClean="0"/>
              <a:t>!’ </a:t>
            </a:r>
            <a:r>
              <a:rPr lang="en-US" sz="2300" dirty="0"/>
              <a:t>(He was one who had been thrown into prison for an insurrection made in the city, and for murder.)”</a:t>
            </a:r>
          </a:p>
        </p:txBody>
      </p:sp>
      <p:pic>
        <p:nvPicPr>
          <p:cNvPr id="3" name="Picture 2" descr="http://www.keepbelieving.com/wp-content/uploads/2016/03/Jesus-Barabba.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0" t="2514" r="1704" b="2601"/>
          <a:stretch/>
        </p:blipFill>
        <p:spPr bwMode="auto">
          <a:xfrm>
            <a:off x="0" y="1951217"/>
            <a:ext cx="9144000" cy="3752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338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5" name="Rectangle 4"/>
          <p:cNvSpPr/>
          <p:nvPr/>
        </p:nvSpPr>
        <p:spPr>
          <a:xfrm>
            <a:off x="0" y="1213008"/>
            <a:ext cx="9144000" cy="1569660"/>
          </a:xfrm>
          <a:prstGeom prst="rect">
            <a:avLst/>
          </a:prstGeom>
        </p:spPr>
        <p:txBody>
          <a:bodyPr wrap="square">
            <a:spAutoFit/>
          </a:bodyPr>
          <a:lstStyle/>
          <a:p>
            <a:r>
              <a:rPr lang="en-US" sz="2400" b="1" dirty="0"/>
              <a:t>Matt 27:22-23</a:t>
            </a:r>
            <a:r>
              <a:rPr lang="en-US" sz="2400" dirty="0"/>
              <a:t> – “Pilate said to them, ‘Then what shall I do with Jesus who is called Christ?’ They all said, ‘Crucify Him!’ And he said, ‘Why, what evil has He done?’ But they kept shouting all the more, saying, ‘Crucify Him!’”</a:t>
            </a:r>
          </a:p>
        </p:txBody>
      </p:sp>
      <p:pic>
        <p:nvPicPr>
          <p:cNvPr id="2050" name="Picture 2" descr="http://www.joblo.com/newsimages1/PontiusPilateinThePa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21486"/>
            <a:ext cx="9144000" cy="4036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405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https://upload.wikimedia.org/wikipedia/commons/6/67/Annaz_-_Bom_Jes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09800"/>
            <a:ext cx="3352800"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9144000" cy="914400"/>
          </a:xfrm>
        </p:spPr>
        <p:txBody>
          <a:bodyPr>
            <a:noAutofit/>
          </a:bodyPr>
          <a:lstStyle/>
          <a:p>
            <a:r>
              <a:rPr lang="en-US" sz="10000" b="1" dirty="0" smtClean="0"/>
              <a:t>Annas</a:t>
            </a:r>
            <a:endParaRPr lang="en-US" sz="10000" b="1" dirty="0"/>
          </a:p>
        </p:txBody>
      </p:sp>
      <p:sp>
        <p:nvSpPr>
          <p:cNvPr id="5" name="Content Placeholder 4"/>
          <p:cNvSpPr>
            <a:spLocks noGrp="1"/>
          </p:cNvSpPr>
          <p:nvPr>
            <p:ph idx="1"/>
          </p:nvPr>
        </p:nvSpPr>
        <p:spPr>
          <a:xfrm>
            <a:off x="3352800" y="2057400"/>
            <a:ext cx="5791200" cy="4800600"/>
          </a:xfrm>
        </p:spPr>
        <p:txBody>
          <a:bodyPr>
            <a:noAutofit/>
          </a:bodyPr>
          <a:lstStyle/>
          <a:p>
            <a:r>
              <a:rPr lang="en-US" sz="2900" dirty="0" smtClean="0"/>
              <a:t>Annas, son </a:t>
            </a:r>
            <a:r>
              <a:rPr lang="en-US" sz="2900" dirty="0"/>
              <a:t>of Seth (6–15</a:t>
            </a:r>
            <a:r>
              <a:rPr lang="en-US" sz="2900" dirty="0" smtClean="0"/>
              <a:t>)</a:t>
            </a:r>
          </a:p>
          <a:p>
            <a:endParaRPr lang="en-US" sz="600" dirty="0"/>
          </a:p>
          <a:p>
            <a:r>
              <a:rPr lang="en-US" sz="2900" dirty="0" smtClean="0"/>
              <a:t>Eleazar, son </a:t>
            </a:r>
            <a:r>
              <a:rPr lang="en-US" sz="2900" dirty="0"/>
              <a:t>of </a:t>
            </a:r>
            <a:r>
              <a:rPr lang="en-US" sz="2900" dirty="0" smtClean="0"/>
              <a:t>Annas </a:t>
            </a:r>
            <a:r>
              <a:rPr lang="en-US" sz="2900" dirty="0"/>
              <a:t>(16–17</a:t>
            </a:r>
            <a:r>
              <a:rPr lang="en-US" sz="2900" dirty="0" smtClean="0"/>
              <a:t>)</a:t>
            </a:r>
          </a:p>
          <a:p>
            <a:endParaRPr lang="en-US" sz="600" dirty="0" smtClean="0"/>
          </a:p>
          <a:p>
            <a:r>
              <a:rPr lang="en-US" sz="2900" dirty="0" smtClean="0"/>
              <a:t>Joseph, son of Caiaphas (18</a:t>
            </a:r>
            <a:r>
              <a:rPr lang="en-US" sz="2900" dirty="0"/>
              <a:t>–</a:t>
            </a:r>
            <a:r>
              <a:rPr lang="en-US" sz="2900" dirty="0" smtClean="0"/>
              <a:t>36)</a:t>
            </a:r>
            <a:endParaRPr lang="en-US" sz="2900" dirty="0"/>
          </a:p>
          <a:p>
            <a:pPr lvl="1"/>
            <a:r>
              <a:rPr lang="en-US" sz="2400" dirty="0" smtClean="0"/>
              <a:t>Married </a:t>
            </a:r>
            <a:r>
              <a:rPr lang="en-US" sz="2400" dirty="0"/>
              <a:t>the daughter of </a:t>
            </a:r>
            <a:r>
              <a:rPr lang="en-US" sz="2400" dirty="0" smtClean="0"/>
              <a:t>Annas</a:t>
            </a:r>
          </a:p>
          <a:p>
            <a:endParaRPr lang="en-US" sz="600" dirty="0"/>
          </a:p>
          <a:p>
            <a:r>
              <a:rPr lang="en-US" sz="2900" dirty="0" smtClean="0"/>
              <a:t>Jonathan, son </a:t>
            </a:r>
            <a:r>
              <a:rPr lang="en-US" sz="2900" dirty="0"/>
              <a:t>of </a:t>
            </a:r>
            <a:r>
              <a:rPr lang="en-US" sz="2900" dirty="0" smtClean="0"/>
              <a:t>Annas </a:t>
            </a:r>
            <a:r>
              <a:rPr lang="en-US" sz="2900" dirty="0"/>
              <a:t>(</a:t>
            </a:r>
            <a:r>
              <a:rPr lang="en-US" sz="2900" dirty="0" smtClean="0"/>
              <a:t>36–37, 44)</a:t>
            </a:r>
          </a:p>
          <a:p>
            <a:endParaRPr lang="en-US" sz="600" dirty="0"/>
          </a:p>
          <a:p>
            <a:r>
              <a:rPr lang="en-US" sz="2900" dirty="0" err="1" smtClean="0"/>
              <a:t>Theophilus</a:t>
            </a:r>
            <a:r>
              <a:rPr lang="en-US" sz="2900" dirty="0" smtClean="0"/>
              <a:t>, son </a:t>
            </a:r>
            <a:r>
              <a:rPr lang="en-US" sz="2900" dirty="0"/>
              <a:t>of </a:t>
            </a:r>
            <a:r>
              <a:rPr lang="en-US" sz="2900" dirty="0" smtClean="0"/>
              <a:t>Annas </a:t>
            </a:r>
            <a:r>
              <a:rPr lang="en-US" sz="2900" dirty="0"/>
              <a:t>(37–41</a:t>
            </a:r>
            <a:r>
              <a:rPr lang="en-US" sz="2900" dirty="0" smtClean="0"/>
              <a:t>)</a:t>
            </a:r>
          </a:p>
          <a:p>
            <a:endParaRPr lang="en-US" sz="600" dirty="0"/>
          </a:p>
          <a:p>
            <a:r>
              <a:rPr lang="en-US" sz="2900" dirty="0" smtClean="0"/>
              <a:t>Matthias, son </a:t>
            </a:r>
            <a:r>
              <a:rPr lang="en-US" sz="2900" dirty="0"/>
              <a:t>of </a:t>
            </a:r>
            <a:r>
              <a:rPr lang="en-US" sz="2900" dirty="0" smtClean="0"/>
              <a:t>Annas </a:t>
            </a:r>
            <a:r>
              <a:rPr lang="en-US" sz="2900" dirty="0"/>
              <a:t>(43</a:t>
            </a:r>
            <a:r>
              <a:rPr lang="en-US" sz="2900" dirty="0" smtClean="0"/>
              <a:t>)</a:t>
            </a:r>
          </a:p>
          <a:p>
            <a:endParaRPr lang="en-US" sz="600" dirty="0"/>
          </a:p>
          <a:p>
            <a:r>
              <a:rPr lang="en-US" sz="2900" dirty="0" err="1" smtClean="0"/>
              <a:t>Ananus</a:t>
            </a:r>
            <a:r>
              <a:rPr lang="en-US" sz="2900" dirty="0" smtClean="0"/>
              <a:t>, son </a:t>
            </a:r>
            <a:r>
              <a:rPr lang="en-US" sz="2900" dirty="0"/>
              <a:t>of </a:t>
            </a:r>
            <a:r>
              <a:rPr lang="en-US" sz="2900" dirty="0" smtClean="0"/>
              <a:t>Annas </a:t>
            </a:r>
            <a:r>
              <a:rPr lang="en-US" sz="2900" dirty="0"/>
              <a:t>(63)</a:t>
            </a:r>
          </a:p>
        </p:txBody>
      </p:sp>
      <p:sp>
        <p:nvSpPr>
          <p:cNvPr id="2" name="Rectangle 1"/>
          <p:cNvSpPr/>
          <p:nvPr/>
        </p:nvSpPr>
        <p:spPr>
          <a:xfrm>
            <a:off x="-7190" y="990600"/>
            <a:ext cx="9151189" cy="1107996"/>
          </a:xfrm>
          <a:prstGeom prst="rect">
            <a:avLst/>
          </a:prstGeom>
        </p:spPr>
        <p:txBody>
          <a:bodyPr wrap="square">
            <a:spAutoFit/>
          </a:bodyPr>
          <a:lstStyle/>
          <a:p>
            <a:r>
              <a:rPr lang="en-US" sz="2200" b="1" dirty="0"/>
              <a:t>John </a:t>
            </a:r>
            <a:r>
              <a:rPr lang="en-US" sz="2200" b="1" dirty="0" smtClean="0"/>
              <a:t>18:12-13</a:t>
            </a:r>
            <a:r>
              <a:rPr lang="en-US" sz="2200" dirty="0" smtClean="0"/>
              <a:t> </a:t>
            </a:r>
            <a:r>
              <a:rPr lang="en-US" sz="2200" dirty="0"/>
              <a:t>– </a:t>
            </a:r>
            <a:r>
              <a:rPr lang="en-US" sz="2200" dirty="0" smtClean="0"/>
              <a:t>“</a:t>
            </a:r>
            <a:r>
              <a:rPr lang="en-US" sz="2200" baseline="30000" dirty="0" smtClean="0"/>
              <a:t>12</a:t>
            </a:r>
            <a:r>
              <a:rPr lang="en-US" sz="2200" dirty="0" smtClean="0"/>
              <a:t>So </a:t>
            </a:r>
            <a:r>
              <a:rPr lang="en-US" sz="2200" dirty="0"/>
              <a:t>the </a:t>
            </a:r>
            <a:r>
              <a:rPr lang="en-US" sz="2200" dirty="0" smtClean="0"/>
              <a:t>Roman cohort </a:t>
            </a:r>
            <a:r>
              <a:rPr lang="en-US" sz="2200" dirty="0"/>
              <a:t>and </a:t>
            </a:r>
            <a:r>
              <a:rPr lang="en-US" sz="2200" dirty="0" smtClean="0"/>
              <a:t>the commander </a:t>
            </a:r>
            <a:r>
              <a:rPr lang="en-US" sz="2200" dirty="0"/>
              <a:t>and the officers of the Jews, arrested Jesus and bound Him, </a:t>
            </a:r>
            <a:r>
              <a:rPr lang="en-US" sz="2200" baseline="30000" dirty="0" smtClean="0"/>
              <a:t>13</a:t>
            </a:r>
            <a:r>
              <a:rPr lang="en-US" sz="2200" dirty="0" smtClean="0"/>
              <a:t>and </a:t>
            </a:r>
            <a:r>
              <a:rPr lang="en-US" sz="2200" dirty="0"/>
              <a:t>led Him to Annas first; for he was father-in-law of Caiaphas, who was high priest that year.”</a:t>
            </a:r>
          </a:p>
        </p:txBody>
      </p:sp>
    </p:spTree>
    <p:extLst>
      <p:ext uri="{BB962C8B-B14F-4D97-AF65-F5344CB8AC3E}">
        <p14:creationId xmlns:p14="http://schemas.microsoft.com/office/powerpoint/2010/main" val="15630949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4101"/>
                                        </p:tgtEl>
                                        <p:attrNameLst>
                                          <p:attrName>style.visibility</p:attrName>
                                        </p:attrNameLst>
                                      </p:cBhvr>
                                      <p:to>
                                        <p:strVal val="visible"/>
                                      </p:to>
                                    </p:set>
                                    <p:animEffect transition="in" filter="fade">
                                      <p:cBhvr>
                                        <p:cTn id="11" dur="500"/>
                                        <p:tgtEl>
                                          <p:spTgt spid="4101"/>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par>
                          <p:cTn id="27" fill="hold">
                            <p:stCondLst>
                              <p:cond delay="3750"/>
                            </p:stCondLst>
                            <p:childTnLst>
                              <p:par>
                                <p:cTn id="28" presetID="10" presetClass="entr" presetSubtype="0" fill="hold" grpId="0" nodeType="afterEffect">
                                  <p:stCondLst>
                                    <p:cond delay="25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500"/>
                                        <p:tgtEl>
                                          <p:spTgt spid="5">
                                            <p:txEl>
                                              <p:pRg st="7" end="7"/>
                                            </p:txEl>
                                          </p:spTgt>
                                        </p:tgtEl>
                                      </p:cBhvr>
                                    </p:animEffect>
                                  </p:childTnLst>
                                </p:cTn>
                              </p:par>
                            </p:childTnLst>
                          </p:cTn>
                        </p:par>
                        <p:par>
                          <p:cTn id="31" fill="hold">
                            <p:stCondLst>
                              <p:cond delay="4500"/>
                            </p:stCondLst>
                            <p:childTnLst>
                              <p:par>
                                <p:cTn id="32" presetID="10" presetClass="entr" presetSubtype="0" fill="hold" grpId="0" nodeType="afterEffect">
                                  <p:stCondLst>
                                    <p:cond delay="25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fade">
                                      <p:cBhvr>
                                        <p:cTn id="34" dur="500"/>
                                        <p:tgtEl>
                                          <p:spTgt spid="5">
                                            <p:txEl>
                                              <p:pRg st="9" end="9"/>
                                            </p:txEl>
                                          </p:spTgt>
                                        </p:tgtEl>
                                      </p:cBhvr>
                                    </p:animEffect>
                                  </p:childTnLst>
                                </p:cTn>
                              </p:par>
                            </p:childTnLst>
                          </p:cTn>
                        </p:par>
                        <p:par>
                          <p:cTn id="35" fill="hold">
                            <p:stCondLst>
                              <p:cond delay="5250"/>
                            </p:stCondLst>
                            <p:childTnLst>
                              <p:par>
                                <p:cTn id="36" presetID="10" presetClass="entr" presetSubtype="0" fill="hold" grpId="0" nodeType="afterEffect">
                                  <p:stCondLst>
                                    <p:cond delay="250"/>
                                  </p:stCondLst>
                                  <p:childTnLst>
                                    <p:set>
                                      <p:cBhvr>
                                        <p:cTn id="37" dur="1" fill="hold">
                                          <p:stCondLst>
                                            <p:cond delay="0"/>
                                          </p:stCondLst>
                                        </p:cTn>
                                        <p:tgtEl>
                                          <p:spTgt spid="5">
                                            <p:txEl>
                                              <p:pRg st="11" end="11"/>
                                            </p:txEl>
                                          </p:spTgt>
                                        </p:tgtEl>
                                        <p:attrNameLst>
                                          <p:attrName>style.visibility</p:attrName>
                                        </p:attrNameLst>
                                      </p:cBhvr>
                                      <p:to>
                                        <p:strVal val="visible"/>
                                      </p:to>
                                    </p:set>
                                    <p:animEffect transition="in" filter="fade">
                                      <p:cBhvr>
                                        <p:cTn id="38" dur="500"/>
                                        <p:tgtEl>
                                          <p:spTgt spid="5">
                                            <p:txEl>
                                              <p:pRg st="11" end="11"/>
                                            </p:txEl>
                                          </p:spTgt>
                                        </p:tgtEl>
                                      </p:cBhvr>
                                    </p:animEffect>
                                  </p:childTnLst>
                                </p:cTn>
                              </p:par>
                            </p:childTnLst>
                          </p:cTn>
                        </p:par>
                        <p:par>
                          <p:cTn id="39" fill="hold">
                            <p:stCondLst>
                              <p:cond delay="6000"/>
                            </p:stCondLst>
                            <p:childTnLst>
                              <p:par>
                                <p:cTn id="40" presetID="10" presetClass="entr" presetSubtype="0" fill="hold" grpId="0" nodeType="afterEffect">
                                  <p:stCondLst>
                                    <p:cond delay="250"/>
                                  </p:stCondLst>
                                  <p:childTnLst>
                                    <p:set>
                                      <p:cBhvr>
                                        <p:cTn id="41" dur="1" fill="hold">
                                          <p:stCondLst>
                                            <p:cond delay="0"/>
                                          </p:stCondLst>
                                        </p:cTn>
                                        <p:tgtEl>
                                          <p:spTgt spid="5">
                                            <p:txEl>
                                              <p:pRg st="13" end="13"/>
                                            </p:txEl>
                                          </p:spTgt>
                                        </p:tgtEl>
                                        <p:attrNameLst>
                                          <p:attrName>style.visibility</p:attrName>
                                        </p:attrNameLst>
                                      </p:cBhvr>
                                      <p:to>
                                        <p:strVal val="visible"/>
                                      </p:to>
                                    </p:set>
                                    <p:animEffect transition="in" filter="fade">
                                      <p:cBhvr>
                                        <p:cTn id="42"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2151"/>
            <a:ext cx="4572000" cy="5175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http://1.bp.blogspot.com/-SA-r0lnsCR8/VRD9xhqEdLI/AAAAAAAAFVc/RNDNsz7cgyI/s1600/Flagr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82151"/>
            <a:ext cx="4572000" cy="517584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8" name="Rectangle 7"/>
          <p:cNvSpPr/>
          <p:nvPr/>
        </p:nvSpPr>
        <p:spPr>
          <a:xfrm>
            <a:off x="0" y="1143000"/>
            <a:ext cx="9144000" cy="461665"/>
          </a:xfrm>
          <a:prstGeom prst="rect">
            <a:avLst/>
          </a:prstGeom>
        </p:spPr>
        <p:txBody>
          <a:bodyPr wrap="square">
            <a:spAutoFit/>
          </a:bodyPr>
          <a:lstStyle/>
          <a:p>
            <a:pPr algn="ctr"/>
            <a:r>
              <a:rPr lang="en-US" sz="2400" b="1" dirty="0" smtClean="0"/>
              <a:t>John 19:1</a:t>
            </a:r>
            <a:r>
              <a:rPr lang="en-US" sz="2400" dirty="0" smtClean="0"/>
              <a:t> – Pilate </a:t>
            </a:r>
            <a:r>
              <a:rPr lang="en-US" sz="2400" dirty="0"/>
              <a:t>then took Jesus </a:t>
            </a:r>
            <a:r>
              <a:rPr lang="en-US" sz="2400" dirty="0" smtClean="0"/>
              <a:t>and scourged </a:t>
            </a:r>
            <a:r>
              <a:rPr lang="en-US" sz="2400" dirty="0"/>
              <a:t>Him</a:t>
            </a:r>
          </a:p>
        </p:txBody>
      </p:sp>
    </p:spTree>
    <p:extLst>
      <p:ext uri="{BB962C8B-B14F-4D97-AF65-F5344CB8AC3E}">
        <p14:creationId xmlns:p14="http://schemas.microsoft.com/office/powerpoint/2010/main" val="1933069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the passion behold the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879" y="3873260"/>
            <a:ext cx="4546121" cy="29847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0" y="0"/>
            <a:ext cx="9144000" cy="1143000"/>
          </a:xfrm>
        </p:spPr>
        <p:txBody>
          <a:bodyPr>
            <a:noAutofit/>
          </a:bodyPr>
          <a:lstStyle/>
          <a:p>
            <a:r>
              <a:rPr lang="en-US" sz="10000" b="1" dirty="0"/>
              <a:t>Pontius Pilate</a:t>
            </a:r>
          </a:p>
        </p:txBody>
      </p:sp>
      <p:pic>
        <p:nvPicPr>
          <p:cNvPr id="2054" name="Picture 6" descr="http://i.stack.imgur.com/7v5c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027" r="29035"/>
          <a:stretch/>
        </p:blipFill>
        <p:spPr bwMode="auto">
          <a:xfrm>
            <a:off x="0" y="3873260"/>
            <a:ext cx="4597879" cy="29847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1143000"/>
            <a:ext cx="9144000" cy="2677656"/>
          </a:xfrm>
          <a:prstGeom prst="rect">
            <a:avLst/>
          </a:prstGeom>
        </p:spPr>
        <p:txBody>
          <a:bodyPr wrap="square">
            <a:spAutoFit/>
          </a:bodyPr>
          <a:lstStyle/>
          <a:p>
            <a:r>
              <a:rPr lang="en-US" sz="2400" b="1" dirty="0"/>
              <a:t>John 19:2-5</a:t>
            </a:r>
            <a:r>
              <a:rPr lang="en-US" sz="2400" dirty="0"/>
              <a:t> – “And the soldiers twisted together a crown of thorns and put it on His head, and put a purple robe on Him; and they began to come up to Him and say, ‘Hail, King of the Jews!’ and to give Him slaps in the face. Pilate came out again and said to them, ‘Behold, I am bringing Him out to you so that you may know that I find no guilt in Him.’ Jesus then came out, wearing the crown of thorns and the purple robe. Pilate said to them, ‘Behold, the Man!”’</a:t>
            </a:r>
          </a:p>
        </p:txBody>
      </p:sp>
    </p:spTree>
    <p:extLst>
      <p:ext uri="{BB962C8B-B14F-4D97-AF65-F5344CB8AC3E}">
        <p14:creationId xmlns:p14="http://schemas.microsoft.com/office/powerpoint/2010/main" val="4018628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500"/>
                                        <p:tgtEl>
                                          <p:spTgt spid="20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143000"/>
            <a:ext cx="9144000" cy="830997"/>
          </a:xfrm>
          <a:prstGeom prst="rect">
            <a:avLst/>
          </a:prstGeom>
        </p:spPr>
        <p:txBody>
          <a:bodyPr wrap="square">
            <a:spAutoFit/>
          </a:bodyPr>
          <a:lstStyle/>
          <a:p>
            <a:r>
              <a:rPr lang="en-US" sz="2400" b="1" dirty="0"/>
              <a:t>John </a:t>
            </a:r>
            <a:r>
              <a:rPr lang="en-US" sz="2400" b="1" dirty="0" smtClean="0"/>
              <a:t>19:6a</a:t>
            </a:r>
            <a:r>
              <a:rPr lang="en-US" sz="2400" dirty="0" smtClean="0"/>
              <a:t> </a:t>
            </a:r>
            <a:r>
              <a:rPr lang="en-US" sz="2400" dirty="0"/>
              <a:t>– </a:t>
            </a:r>
            <a:r>
              <a:rPr lang="en-US" sz="2400" dirty="0" smtClean="0"/>
              <a:t>“So </a:t>
            </a:r>
            <a:r>
              <a:rPr lang="en-US" sz="2400" dirty="0"/>
              <a:t>when the chief priests and the officers saw Him, they cried out saying, </a:t>
            </a:r>
            <a:r>
              <a:rPr lang="en-US" sz="2400" dirty="0" smtClean="0"/>
              <a:t>‘Crucify</a:t>
            </a:r>
            <a:r>
              <a:rPr lang="en-US" sz="2400" dirty="0"/>
              <a:t>, crucify</a:t>
            </a:r>
            <a:r>
              <a:rPr lang="en-US" sz="2400" dirty="0" smtClean="0"/>
              <a:t>!’”</a:t>
            </a:r>
            <a:endParaRPr lang="en-US" sz="2400" dirty="0"/>
          </a:p>
        </p:txBody>
      </p:sp>
      <p:pic>
        <p:nvPicPr>
          <p:cNvPr id="4098" name="Picture 2" descr="https://lh3.googleusercontent.com/-IzcEAGknWcc/TYacMthqp5I/AAAAAAAAApk/ccaS3IAaqT4/s1600/The+Crowd+at+Crucifix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1698" t="2679" r="1320" b="2056"/>
          <a:stretch/>
        </p:blipFill>
        <p:spPr bwMode="auto">
          <a:xfrm>
            <a:off x="-1" y="2803586"/>
            <a:ext cx="9144001" cy="40544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1904985"/>
            <a:ext cx="9144000" cy="830997"/>
          </a:xfrm>
          <a:prstGeom prst="rect">
            <a:avLst/>
          </a:prstGeom>
        </p:spPr>
        <p:txBody>
          <a:bodyPr wrap="square">
            <a:spAutoFit/>
          </a:bodyPr>
          <a:lstStyle/>
          <a:p>
            <a:r>
              <a:rPr lang="en-US" sz="2400" b="1" dirty="0"/>
              <a:t>John </a:t>
            </a:r>
            <a:r>
              <a:rPr lang="en-US" sz="2400" b="1" dirty="0" smtClean="0"/>
              <a:t>19:6b</a:t>
            </a:r>
            <a:r>
              <a:rPr lang="en-US" sz="2400" dirty="0" smtClean="0"/>
              <a:t> </a:t>
            </a:r>
            <a:r>
              <a:rPr lang="en-US" sz="2400" dirty="0"/>
              <a:t>– “Pilate </a:t>
            </a:r>
            <a:r>
              <a:rPr lang="en-US" sz="2400" dirty="0" smtClean="0"/>
              <a:t>said </a:t>
            </a:r>
            <a:r>
              <a:rPr lang="en-US" sz="2400" dirty="0"/>
              <a:t>to them, </a:t>
            </a:r>
            <a:r>
              <a:rPr lang="en-US" sz="2400" dirty="0" smtClean="0"/>
              <a:t>‘Take </a:t>
            </a:r>
            <a:r>
              <a:rPr lang="en-US" sz="2400" dirty="0"/>
              <a:t>Him yourselves and crucify Him, for I find no guilt in Him</a:t>
            </a:r>
            <a:r>
              <a:rPr lang="en-US" sz="2400" dirty="0" smtClean="0"/>
              <a:t>.’”</a:t>
            </a:r>
            <a:endParaRPr lang="en-US" sz="2400" dirty="0"/>
          </a:p>
        </p:txBody>
      </p:sp>
    </p:spTree>
    <p:extLst>
      <p:ext uri="{BB962C8B-B14F-4D97-AF65-F5344CB8AC3E}">
        <p14:creationId xmlns:p14="http://schemas.microsoft.com/office/powerpoint/2010/main" val="5796547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the passion of Christ crucify him"/>
          <p:cNvSpPr>
            <a:spLocks noChangeAspect="1" noChangeArrowheads="1"/>
          </p:cNvSpPr>
          <p:nvPr/>
        </p:nvSpPr>
        <p:spPr bwMode="auto">
          <a:xfrm>
            <a:off x="155575" y="-2193925"/>
            <a:ext cx="6096000"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the passion of Christ crucify him"/>
          <p:cNvSpPr>
            <a:spLocks noChangeAspect="1" noChangeArrowheads="1"/>
          </p:cNvSpPr>
          <p:nvPr/>
        </p:nvSpPr>
        <p:spPr bwMode="auto">
          <a:xfrm>
            <a:off x="307975" y="-2041525"/>
            <a:ext cx="6096000" cy="457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1"/>
          <p:cNvSpPr>
            <a:spLocks noGrp="1"/>
          </p:cNvSpPr>
          <p:nvPr>
            <p:ph type="title"/>
          </p:nvPr>
        </p:nvSpPr>
        <p:spPr>
          <a:xfrm>
            <a:off x="0" y="0"/>
            <a:ext cx="9144000" cy="1143000"/>
          </a:xfrm>
        </p:spPr>
        <p:txBody>
          <a:bodyPr>
            <a:noAutofit/>
          </a:bodyPr>
          <a:lstStyle/>
          <a:p>
            <a:r>
              <a:rPr lang="en-US" sz="10000" b="1" dirty="0"/>
              <a:t>Pontius Pilate</a:t>
            </a:r>
          </a:p>
        </p:txBody>
      </p:sp>
      <p:pic>
        <p:nvPicPr>
          <p:cNvPr id="7" name="Picture 2" descr="Image result for pilate passion of the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1109"/>
            <a:ext cx="4572000" cy="38358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the passion pi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191111"/>
            <a:ext cx="4571999" cy="383589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 y="1267931"/>
            <a:ext cx="9143999" cy="830997"/>
          </a:xfrm>
          <a:prstGeom prst="rect">
            <a:avLst/>
          </a:prstGeom>
        </p:spPr>
        <p:txBody>
          <a:bodyPr wrap="square">
            <a:spAutoFit/>
          </a:bodyPr>
          <a:lstStyle/>
          <a:p>
            <a:r>
              <a:rPr lang="en-US" sz="2400" b="1" dirty="0" smtClean="0"/>
              <a:t>John 19:7</a:t>
            </a:r>
            <a:r>
              <a:rPr lang="en-US" sz="2400" dirty="0" smtClean="0"/>
              <a:t> – “The </a:t>
            </a:r>
            <a:r>
              <a:rPr lang="en-US" sz="2400" dirty="0"/>
              <a:t>Jews answered him, </a:t>
            </a:r>
            <a:r>
              <a:rPr lang="en-US" sz="2400" dirty="0" smtClean="0"/>
              <a:t>‘We </a:t>
            </a:r>
            <a:r>
              <a:rPr lang="en-US" sz="2400" dirty="0"/>
              <a:t>have a law, and by that law He ought to die because He made Himself out to be the Son of God</a:t>
            </a:r>
            <a:r>
              <a:rPr lang="en-US" sz="2400" dirty="0" smtClean="0"/>
              <a:t>.’”</a:t>
            </a:r>
            <a:endParaRPr lang="en-US" sz="2400" dirty="0"/>
          </a:p>
        </p:txBody>
      </p:sp>
      <p:sp>
        <p:nvSpPr>
          <p:cNvPr id="10" name="Rectangle 9"/>
          <p:cNvSpPr/>
          <p:nvPr/>
        </p:nvSpPr>
        <p:spPr>
          <a:xfrm>
            <a:off x="0" y="6027003"/>
            <a:ext cx="9144000" cy="830997"/>
          </a:xfrm>
          <a:prstGeom prst="rect">
            <a:avLst/>
          </a:prstGeom>
        </p:spPr>
        <p:txBody>
          <a:bodyPr wrap="square">
            <a:spAutoFit/>
          </a:bodyPr>
          <a:lstStyle/>
          <a:p>
            <a:r>
              <a:rPr lang="en-US" sz="2400" b="1" dirty="0" smtClean="0"/>
              <a:t>John 19:8</a:t>
            </a:r>
            <a:r>
              <a:rPr lang="en-US" sz="2400" dirty="0" smtClean="0"/>
              <a:t> – “Therefore </a:t>
            </a:r>
            <a:r>
              <a:rPr lang="en-US" sz="2400" dirty="0"/>
              <a:t>when Pilate heard this statement, he was even more </a:t>
            </a:r>
            <a:r>
              <a:rPr lang="en-US" sz="2400" dirty="0" smtClean="0"/>
              <a:t>afraid</a:t>
            </a:r>
            <a:r>
              <a:rPr lang="en-US" sz="2400" dirty="0"/>
              <a:t>.</a:t>
            </a:r>
            <a:r>
              <a:rPr lang="en-US" sz="2400" dirty="0" smtClean="0"/>
              <a:t>”</a:t>
            </a:r>
            <a:endParaRPr lang="en-US" sz="2400" dirty="0"/>
          </a:p>
        </p:txBody>
      </p:sp>
    </p:spTree>
    <p:extLst>
      <p:ext uri="{BB962C8B-B14F-4D97-AF65-F5344CB8AC3E}">
        <p14:creationId xmlns:p14="http://schemas.microsoft.com/office/powerpoint/2010/main" val="3368010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the passion pi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74157"/>
            <a:ext cx="9144000" cy="29841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104497"/>
            <a:ext cx="9144000" cy="1569660"/>
          </a:xfrm>
          <a:prstGeom prst="rect">
            <a:avLst/>
          </a:prstGeom>
        </p:spPr>
        <p:txBody>
          <a:bodyPr wrap="square">
            <a:spAutoFit/>
          </a:bodyPr>
          <a:lstStyle/>
          <a:p>
            <a:r>
              <a:rPr lang="en-US" sz="2400" b="1" dirty="0" smtClean="0"/>
              <a:t>John 19:9-10 </a:t>
            </a:r>
            <a:r>
              <a:rPr lang="en-US" sz="2400" dirty="0" smtClean="0"/>
              <a:t>– “And </a:t>
            </a:r>
            <a:r>
              <a:rPr lang="en-US" sz="2400" dirty="0"/>
              <a:t>he entered into </a:t>
            </a:r>
            <a:r>
              <a:rPr lang="en-US" sz="2400" dirty="0" smtClean="0"/>
              <a:t>the Praetorium </a:t>
            </a:r>
            <a:r>
              <a:rPr lang="en-US" sz="2400" dirty="0"/>
              <a:t>again </a:t>
            </a:r>
            <a:r>
              <a:rPr lang="en-US" sz="2400" dirty="0" smtClean="0"/>
              <a:t>and said </a:t>
            </a:r>
            <a:r>
              <a:rPr lang="en-US" sz="2400" dirty="0"/>
              <a:t>to Jesus, </a:t>
            </a:r>
            <a:r>
              <a:rPr lang="en-US" sz="2400" dirty="0" smtClean="0"/>
              <a:t>‘Where </a:t>
            </a:r>
            <a:r>
              <a:rPr lang="en-US" sz="2400" dirty="0"/>
              <a:t>are You from</a:t>
            </a:r>
            <a:r>
              <a:rPr lang="en-US" sz="2400" dirty="0" smtClean="0"/>
              <a:t>?’ </a:t>
            </a:r>
            <a:r>
              <a:rPr lang="en-US" sz="2400" dirty="0"/>
              <a:t>But Jesus gave him no answer. So Pilate said to Him, ‘You do not speak to me? Do You not know that I have authority to release You, and I have authority to crucify You</a:t>
            </a:r>
            <a:r>
              <a:rPr lang="en-US" sz="2400" dirty="0" smtClean="0"/>
              <a:t>?’”</a:t>
            </a:r>
            <a:endParaRPr lang="en-US" sz="2400" dirty="0"/>
          </a:p>
        </p:txBody>
      </p:sp>
      <p:sp>
        <p:nvSpPr>
          <p:cNvPr id="7" name="Rectangle 6"/>
          <p:cNvSpPr/>
          <p:nvPr/>
        </p:nvSpPr>
        <p:spPr>
          <a:xfrm>
            <a:off x="0" y="5658301"/>
            <a:ext cx="9144000" cy="1200329"/>
          </a:xfrm>
          <a:prstGeom prst="rect">
            <a:avLst/>
          </a:prstGeom>
        </p:spPr>
        <p:txBody>
          <a:bodyPr wrap="square">
            <a:spAutoFit/>
          </a:bodyPr>
          <a:lstStyle/>
          <a:p>
            <a:r>
              <a:rPr lang="en-US" sz="2400" b="1" dirty="0" smtClean="0"/>
              <a:t>John 19:11</a:t>
            </a:r>
            <a:r>
              <a:rPr lang="en-US" sz="2400" dirty="0" smtClean="0"/>
              <a:t> – “Jesus </a:t>
            </a:r>
            <a:r>
              <a:rPr lang="en-US" sz="2400" dirty="0"/>
              <a:t>answered, </a:t>
            </a:r>
            <a:r>
              <a:rPr lang="en-US" sz="2400" dirty="0" smtClean="0"/>
              <a:t>‘You </a:t>
            </a:r>
            <a:r>
              <a:rPr lang="en-US" sz="2400" dirty="0"/>
              <a:t>would have no </a:t>
            </a:r>
            <a:r>
              <a:rPr lang="en-US" sz="2400" dirty="0" smtClean="0"/>
              <a:t>authority over </a:t>
            </a:r>
            <a:r>
              <a:rPr lang="en-US" sz="2400" dirty="0"/>
              <a:t>Me, unless it had been given you from above; for this reason he who delivered Me to you has the greater sin</a:t>
            </a:r>
            <a:r>
              <a:rPr lang="en-US" sz="2400" dirty="0" smtClean="0"/>
              <a:t>.’”</a:t>
            </a:r>
            <a:endParaRPr lang="en-US" sz="2400" dirty="0"/>
          </a:p>
        </p:txBody>
      </p:sp>
    </p:spTree>
    <p:extLst>
      <p:ext uri="{BB962C8B-B14F-4D97-AF65-F5344CB8AC3E}">
        <p14:creationId xmlns:p14="http://schemas.microsoft.com/office/powerpoint/2010/main" val="1996650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5" name="Rectangle 4"/>
          <p:cNvSpPr/>
          <p:nvPr/>
        </p:nvSpPr>
        <p:spPr>
          <a:xfrm>
            <a:off x="0" y="1143000"/>
            <a:ext cx="9144000" cy="461665"/>
          </a:xfrm>
          <a:prstGeom prst="rect">
            <a:avLst/>
          </a:prstGeom>
        </p:spPr>
        <p:txBody>
          <a:bodyPr wrap="square">
            <a:spAutoFit/>
          </a:bodyPr>
          <a:lstStyle/>
          <a:p>
            <a:r>
              <a:rPr lang="en-US" sz="2400" b="1" dirty="0"/>
              <a:t>John 19:12a</a:t>
            </a:r>
            <a:r>
              <a:rPr lang="en-US" sz="2400" dirty="0"/>
              <a:t> – “As a result of this Pilate made efforts to release Him”</a:t>
            </a:r>
          </a:p>
        </p:txBody>
      </p:sp>
      <p:pic>
        <p:nvPicPr>
          <p:cNvPr id="7172" name="Picture 4" descr="https://lasemanasetenta.files.wordpress.com/2013/05/poncio-pilato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0508"/>
            <a:ext cx="9144000" cy="40371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5657671"/>
            <a:ext cx="9144000" cy="1200329"/>
          </a:xfrm>
          <a:prstGeom prst="rect">
            <a:avLst/>
          </a:prstGeom>
        </p:spPr>
        <p:txBody>
          <a:bodyPr wrap="square">
            <a:spAutoFit/>
          </a:bodyPr>
          <a:lstStyle/>
          <a:p>
            <a:r>
              <a:rPr lang="en-US" sz="2400" b="1" dirty="0"/>
              <a:t>John 19:12b</a:t>
            </a:r>
            <a:r>
              <a:rPr lang="en-US" sz="2400" dirty="0"/>
              <a:t> – “But the Jews cried out saying, ‘If you release this Man, you are no friend of Caesar; everyone who makes himself out to be a king opposes Caesar.’”</a:t>
            </a:r>
          </a:p>
        </p:txBody>
      </p:sp>
    </p:spTree>
    <p:extLst>
      <p:ext uri="{BB962C8B-B14F-4D97-AF65-F5344CB8AC3E}">
        <p14:creationId xmlns:p14="http://schemas.microsoft.com/office/powerpoint/2010/main" val="2609909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172"/>
                                        </p:tgtEl>
                                        <p:attrNameLst>
                                          <p:attrName>style.visibility</p:attrName>
                                        </p:attrNameLst>
                                      </p:cBhvr>
                                      <p:to>
                                        <p:strVal val="visible"/>
                                      </p:to>
                                    </p:set>
                                    <p:animEffect transition="in" filter="fade">
                                      <p:cBhvr>
                                        <p:cTn id="10" dur="500"/>
                                        <p:tgtEl>
                                          <p:spTgt spid="717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the passion of Christ pi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81992"/>
            <a:ext cx="9144000" cy="377600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0" y="0"/>
            <a:ext cx="9144000" cy="1143000"/>
          </a:xfrm>
        </p:spPr>
        <p:txBody>
          <a:bodyPr>
            <a:noAutofit/>
          </a:bodyPr>
          <a:lstStyle/>
          <a:p>
            <a:r>
              <a:rPr lang="en-US" sz="10000" b="1" dirty="0"/>
              <a:t>Pontius Pilate</a:t>
            </a:r>
          </a:p>
        </p:txBody>
      </p:sp>
      <p:sp>
        <p:nvSpPr>
          <p:cNvPr id="4" name="Rectangle 3"/>
          <p:cNvSpPr/>
          <p:nvPr/>
        </p:nvSpPr>
        <p:spPr>
          <a:xfrm>
            <a:off x="0" y="1143000"/>
            <a:ext cx="9144000" cy="1938992"/>
          </a:xfrm>
          <a:prstGeom prst="rect">
            <a:avLst/>
          </a:prstGeom>
        </p:spPr>
        <p:txBody>
          <a:bodyPr wrap="square">
            <a:spAutoFit/>
          </a:bodyPr>
          <a:lstStyle/>
          <a:p>
            <a:r>
              <a:rPr lang="en-US" sz="2400" b="1" dirty="0"/>
              <a:t>Matt 27:24-25</a:t>
            </a:r>
            <a:r>
              <a:rPr lang="en-US" sz="2400" dirty="0"/>
              <a:t> – “When Pilate saw that he was accomplishing nothing, but rather that a riot was starting, he took water and washed his hands in front of the crowd, saying, ‘I am innocent of this Man’s blood; see to that yourselves.’ And all the people said, </a:t>
            </a:r>
            <a:r>
              <a:rPr lang="en-US" sz="2400" dirty="0" smtClean="0"/>
              <a:t>‘His </a:t>
            </a:r>
            <a:r>
              <a:rPr lang="en-US" sz="2400" dirty="0"/>
              <a:t>blood shall be on us and on our children!’”</a:t>
            </a:r>
          </a:p>
        </p:txBody>
      </p:sp>
    </p:spTree>
    <p:extLst>
      <p:ext uri="{BB962C8B-B14F-4D97-AF65-F5344CB8AC3E}">
        <p14:creationId xmlns:p14="http://schemas.microsoft.com/office/powerpoint/2010/main" val="2025131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527647" y="9480"/>
            <a:ext cx="3749331" cy="1015663"/>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Hebrew</a:t>
            </a:r>
            <a:endParaRPr lang="en-US" sz="6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5" name="Rectangle 14"/>
          <p:cNvSpPr/>
          <p:nvPr/>
        </p:nvSpPr>
        <p:spPr>
          <a:xfrm>
            <a:off x="5353213" y="9480"/>
            <a:ext cx="2777235" cy="101566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u="sng"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Roman</a:t>
            </a:r>
            <a:endParaRPr lang="en-US" sz="60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Rectangle 1"/>
          <p:cNvSpPr/>
          <p:nvPr/>
        </p:nvSpPr>
        <p:spPr>
          <a:xfrm>
            <a:off x="527645" y="1078302"/>
            <a:ext cx="3745017" cy="155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t>Annas?</a:t>
            </a:r>
          </a:p>
          <a:p>
            <a:pPr algn="ctr"/>
            <a:r>
              <a:rPr lang="en-US" sz="4500" b="1" dirty="0" smtClean="0">
                <a:solidFill>
                  <a:srgbClr val="FF0000"/>
                </a:solidFill>
              </a:rPr>
              <a:t>Guilty</a:t>
            </a:r>
            <a:endParaRPr lang="en-US" sz="4500" b="1" dirty="0">
              <a:solidFill>
                <a:srgbClr val="FF0000"/>
              </a:solidFill>
            </a:endParaRPr>
          </a:p>
        </p:txBody>
      </p:sp>
      <p:sp>
        <p:nvSpPr>
          <p:cNvPr id="16" name="Rectangle 15"/>
          <p:cNvSpPr/>
          <p:nvPr/>
        </p:nvSpPr>
        <p:spPr>
          <a:xfrm>
            <a:off x="527644" y="3169635"/>
            <a:ext cx="3745017" cy="155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t>Caiaphas?</a:t>
            </a:r>
          </a:p>
          <a:p>
            <a:pPr algn="ctr"/>
            <a:r>
              <a:rPr lang="en-US" sz="4500" b="1" dirty="0" smtClean="0">
                <a:solidFill>
                  <a:srgbClr val="FF0000"/>
                </a:solidFill>
              </a:rPr>
              <a:t>Guilty</a:t>
            </a:r>
            <a:endParaRPr lang="en-US" sz="4500" b="1" dirty="0">
              <a:solidFill>
                <a:srgbClr val="FF0000"/>
              </a:solidFill>
            </a:endParaRPr>
          </a:p>
        </p:txBody>
      </p:sp>
      <p:sp>
        <p:nvSpPr>
          <p:cNvPr id="20" name="Rectangle 19"/>
          <p:cNvSpPr/>
          <p:nvPr/>
        </p:nvSpPr>
        <p:spPr>
          <a:xfrm>
            <a:off x="531961" y="5253488"/>
            <a:ext cx="3745017" cy="155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err="1" smtClean="0"/>
              <a:t>Sanhedin</a:t>
            </a:r>
            <a:r>
              <a:rPr lang="en-US" sz="4500" b="1" dirty="0" smtClean="0"/>
              <a:t>?</a:t>
            </a:r>
          </a:p>
          <a:p>
            <a:pPr algn="ctr"/>
            <a:r>
              <a:rPr lang="en-US" sz="4500" b="1" dirty="0" smtClean="0">
                <a:solidFill>
                  <a:srgbClr val="FF0000"/>
                </a:solidFill>
              </a:rPr>
              <a:t>Guilty</a:t>
            </a:r>
            <a:endParaRPr lang="en-US" sz="4500" b="1" dirty="0">
              <a:solidFill>
                <a:srgbClr val="FF0000"/>
              </a:solidFill>
            </a:endParaRPr>
          </a:p>
        </p:txBody>
      </p:sp>
      <p:sp>
        <p:nvSpPr>
          <p:cNvPr id="21" name="Rectangle 20"/>
          <p:cNvSpPr/>
          <p:nvPr/>
        </p:nvSpPr>
        <p:spPr>
          <a:xfrm>
            <a:off x="4871334" y="1078302"/>
            <a:ext cx="3745017" cy="155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t>Pilate?</a:t>
            </a:r>
          </a:p>
          <a:p>
            <a:pPr algn="ctr"/>
            <a:r>
              <a:rPr lang="en-US" sz="4500" b="1" dirty="0" smtClean="0">
                <a:solidFill>
                  <a:srgbClr val="92D050"/>
                </a:solidFill>
              </a:rPr>
              <a:t>Innocent</a:t>
            </a:r>
            <a:endParaRPr lang="en-US" sz="4500" b="1" dirty="0">
              <a:solidFill>
                <a:srgbClr val="92D050"/>
              </a:solidFill>
            </a:endParaRPr>
          </a:p>
        </p:txBody>
      </p:sp>
      <p:sp>
        <p:nvSpPr>
          <p:cNvPr id="22" name="Rectangle 21"/>
          <p:cNvSpPr/>
          <p:nvPr/>
        </p:nvSpPr>
        <p:spPr>
          <a:xfrm>
            <a:off x="4871334" y="5253487"/>
            <a:ext cx="3745017" cy="155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t>Pilate?</a:t>
            </a:r>
          </a:p>
          <a:p>
            <a:pPr algn="ctr"/>
            <a:r>
              <a:rPr lang="en-US" sz="4500" b="1" dirty="0" smtClean="0">
                <a:solidFill>
                  <a:srgbClr val="92D050"/>
                </a:solidFill>
              </a:rPr>
              <a:t>Innocent</a:t>
            </a:r>
            <a:endParaRPr lang="en-US" sz="4500" b="1" dirty="0">
              <a:solidFill>
                <a:srgbClr val="92D050"/>
              </a:solidFill>
            </a:endParaRPr>
          </a:p>
        </p:txBody>
      </p:sp>
      <p:sp>
        <p:nvSpPr>
          <p:cNvPr id="23" name="Rectangle 22"/>
          <p:cNvSpPr/>
          <p:nvPr/>
        </p:nvSpPr>
        <p:spPr>
          <a:xfrm>
            <a:off x="4869321" y="3169635"/>
            <a:ext cx="3745017" cy="15544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smtClean="0"/>
              <a:t>Antipas?</a:t>
            </a:r>
          </a:p>
          <a:p>
            <a:pPr algn="ctr"/>
            <a:r>
              <a:rPr lang="en-US" sz="4500" b="1" dirty="0" smtClean="0">
                <a:solidFill>
                  <a:srgbClr val="92D050"/>
                </a:solidFill>
              </a:rPr>
              <a:t>Innocent</a:t>
            </a:r>
            <a:endParaRPr lang="en-US" sz="4500" b="1" dirty="0">
              <a:solidFill>
                <a:srgbClr val="92D050"/>
              </a:solidFill>
            </a:endParaRPr>
          </a:p>
        </p:txBody>
      </p:sp>
    </p:spTree>
    <p:extLst>
      <p:ext uri="{BB962C8B-B14F-4D97-AF65-F5344CB8AC3E}">
        <p14:creationId xmlns:p14="http://schemas.microsoft.com/office/powerpoint/2010/main" val="166661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2" grpId="0" animBg="1"/>
      <p:bldP spid="16" grpId="0" animBg="1"/>
      <p:bldP spid="20" grpId="0" animBg="1"/>
      <p:bldP spid="21" grpId="0" animBg="1"/>
      <p:bldP spid="22" grpId="0" animBg="1"/>
      <p:bldP spid="2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trangenotions.com/wp-content/uploads/PassionChrist.jpg"/>
          <p:cNvPicPr>
            <a:picLocks noChangeAspect="1" noChangeArrowheads="1"/>
          </p:cNvPicPr>
          <p:nvPr/>
        </p:nvPicPr>
        <p:blipFill rotWithShape="1">
          <a:blip r:embed="rId2">
            <a:extLst>
              <a:ext uri="{28A0092B-C50C-407E-A947-70E740481C1C}">
                <a14:useLocalDpi xmlns:a14="http://schemas.microsoft.com/office/drawing/2010/main" val="0"/>
              </a:ext>
            </a:extLst>
          </a:blip>
          <a:srcRect t="1" b="43798"/>
          <a:stretch/>
        </p:blipFill>
        <p:spPr bwMode="auto">
          <a:xfrm>
            <a:off x="0" y="1200784"/>
            <a:ext cx="4572000" cy="23791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56"/>
            <a:ext cx="9144000" cy="1200329"/>
          </a:xfrm>
          <a:prstGeom prst="rect">
            <a:avLst/>
          </a:prstGeom>
        </p:spPr>
        <p:txBody>
          <a:bodyPr wrap="square">
            <a:spAutoFit/>
          </a:bodyPr>
          <a:lstStyle/>
          <a:p>
            <a:r>
              <a:rPr lang="en-US" sz="3600" b="1" dirty="0"/>
              <a:t>John 1:11</a:t>
            </a:r>
            <a:r>
              <a:rPr lang="en-US" sz="3600" dirty="0"/>
              <a:t> – “He came to His own, and those who were His own did not receive Him.”</a:t>
            </a:r>
          </a:p>
        </p:txBody>
      </p:sp>
      <p:pic>
        <p:nvPicPr>
          <p:cNvPr id="3076" name="Picture 4" descr="http://www.divinerevelations.info/images/file_rebuildthete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00785"/>
            <a:ext cx="4572000" cy="23791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3735238"/>
            <a:ext cx="9144000" cy="1200329"/>
          </a:xfrm>
          <a:prstGeom prst="rect">
            <a:avLst/>
          </a:prstGeom>
        </p:spPr>
        <p:txBody>
          <a:bodyPr wrap="square">
            <a:spAutoFit/>
          </a:bodyPr>
          <a:lstStyle/>
          <a:p>
            <a:r>
              <a:rPr lang="en-US" sz="3600" b="1" dirty="0" smtClean="0"/>
              <a:t>William Blackstone</a:t>
            </a:r>
            <a:r>
              <a:rPr lang="en-US" sz="3600" dirty="0" smtClean="0"/>
              <a:t> </a:t>
            </a:r>
            <a:r>
              <a:rPr lang="en-US" sz="3600" dirty="0"/>
              <a:t>– </a:t>
            </a:r>
            <a:r>
              <a:rPr lang="en-US" sz="3600" dirty="0" smtClean="0"/>
              <a:t>“</a:t>
            </a:r>
            <a:r>
              <a:rPr lang="en-US" sz="3600" dirty="0"/>
              <a:t>It is better that ten guilty persons escape than that one innocent suffer.</a:t>
            </a:r>
            <a:r>
              <a:rPr lang="en-US" sz="3600" dirty="0" smtClean="0"/>
              <a:t>”</a:t>
            </a:r>
            <a:endParaRPr lang="en-US" sz="3600" dirty="0"/>
          </a:p>
        </p:txBody>
      </p:sp>
      <p:sp>
        <p:nvSpPr>
          <p:cNvPr id="6" name="Rectangle 5"/>
          <p:cNvSpPr/>
          <p:nvPr/>
        </p:nvSpPr>
        <p:spPr>
          <a:xfrm>
            <a:off x="0" y="5103674"/>
            <a:ext cx="9144000" cy="1754326"/>
          </a:xfrm>
          <a:prstGeom prst="rect">
            <a:avLst/>
          </a:prstGeom>
        </p:spPr>
        <p:txBody>
          <a:bodyPr wrap="square">
            <a:spAutoFit/>
          </a:bodyPr>
          <a:lstStyle/>
          <a:p>
            <a:r>
              <a:rPr lang="en-US" sz="3600" b="1" dirty="0" smtClean="0"/>
              <a:t>1 Pet 3:18a</a:t>
            </a:r>
            <a:r>
              <a:rPr lang="en-US" sz="3600" dirty="0" smtClean="0"/>
              <a:t> – “For </a:t>
            </a:r>
            <a:r>
              <a:rPr lang="en-US" sz="3600" dirty="0"/>
              <a:t>Christ also died for sins once for all, the just for the unjust, so that He might bring us to </a:t>
            </a:r>
            <a:r>
              <a:rPr lang="en-US" sz="3600" dirty="0" smtClean="0"/>
              <a:t>God…”</a:t>
            </a:r>
            <a:endParaRPr lang="en-US" sz="3600" dirty="0"/>
          </a:p>
        </p:txBody>
      </p:sp>
    </p:spTree>
    <p:extLst>
      <p:ext uri="{BB962C8B-B14F-4D97-AF65-F5344CB8AC3E}">
        <p14:creationId xmlns:p14="http://schemas.microsoft.com/office/powerpoint/2010/main" val="1097517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1295400"/>
            <a:ext cx="5105400" cy="5562600"/>
          </a:xfrm>
        </p:spPr>
        <p:txBody>
          <a:bodyPr>
            <a:noAutofit/>
          </a:bodyPr>
          <a:lstStyle/>
          <a:p>
            <a:r>
              <a:rPr lang="en-US" sz="2300" b="1" dirty="0"/>
              <a:t>John 2:13-16</a:t>
            </a:r>
            <a:r>
              <a:rPr lang="en-US" sz="2300" dirty="0"/>
              <a:t> – “The Passover of the Jews was near, and Jesus went up to Jerusalem. And He found in the temple those who were selling oxen and sheep and doves, and the money changers seated at their tables. And He made a scourge of cords, and drove them all out of the temple, with the sheep and the oxen; and He poured out the coins of the money changers and overturned their tables; and to those who were selling the doves He said, ‘Take these things away; stop making My Father’s house a place of business.’”</a:t>
            </a:r>
          </a:p>
        </p:txBody>
      </p:sp>
      <p:pic>
        <p:nvPicPr>
          <p:cNvPr id="5122" name="Picture 2" descr="http://media.freebibleimages.org/stories/FB_Cleansing_Temple/overview_images/002-cleansing-temple.jpg?144136284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0"/>
            <a:ext cx="3962400" cy="27813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a:spLocks noGrp="1"/>
          </p:cNvSpPr>
          <p:nvPr>
            <p:ph type="title"/>
          </p:nvPr>
        </p:nvSpPr>
        <p:spPr>
          <a:xfrm>
            <a:off x="0" y="0"/>
            <a:ext cx="9144000" cy="914400"/>
          </a:xfrm>
        </p:spPr>
        <p:txBody>
          <a:bodyPr>
            <a:noAutofit/>
          </a:bodyPr>
          <a:lstStyle/>
          <a:p>
            <a:r>
              <a:rPr lang="en-US" sz="10000" b="1" dirty="0" smtClean="0"/>
              <a:t>Annas</a:t>
            </a:r>
            <a:endParaRPr lang="en-US" sz="10000" b="1" dirty="0"/>
          </a:p>
        </p:txBody>
      </p:sp>
      <p:pic>
        <p:nvPicPr>
          <p:cNvPr id="6" name="Picture 4" descr="http://media.freebibleimages.org/stories/FB_Jesus_Cleansing_Temple/overview_images/001-jesus-cleansing-temple.jpg?14369481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076700"/>
            <a:ext cx="39624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483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1143001"/>
            <a:ext cx="5181600" cy="5714999"/>
          </a:xfrm>
        </p:spPr>
        <p:txBody>
          <a:bodyPr>
            <a:noAutofit/>
          </a:bodyPr>
          <a:lstStyle/>
          <a:p>
            <a:r>
              <a:rPr lang="en-US" sz="3000" b="1" dirty="0"/>
              <a:t>Matt 21:12-13</a:t>
            </a:r>
            <a:r>
              <a:rPr lang="en-US" sz="3000" dirty="0"/>
              <a:t> – “And Jesus entered the temple and drove out all those who were buying and selling in the temple, and overturned the tables of the money changers and the seats of those who were selling doves. And He said to them, ‘It is written, “</a:t>
            </a:r>
            <a:r>
              <a:rPr lang="en-US" sz="3000" cap="small" dirty="0"/>
              <a:t>My house shall be called a house of prayer</a:t>
            </a:r>
            <a:r>
              <a:rPr lang="en-US" sz="3000" dirty="0"/>
              <a:t>”; but you are making it a </a:t>
            </a:r>
            <a:r>
              <a:rPr lang="en-US" sz="3000" cap="small" dirty="0"/>
              <a:t>robbers</a:t>
            </a:r>
            <a:r>
              <a:rPr lang="en-US" sz="3000" dirty="0"/>
              <a:t>’ </a:t>
            </a:r>
            <a:r>
              <a:rPr lang="en-US" sz="3000" cap="small" dirty="0"/>
              <a:t>den</a:t>
            </a:r>
            <a:r>
              <a:rPr lang="en-US" sz="3000" dirty="0" smtClean="0"/>
              <a:t>.’”</a:t>
            </a:r>
            <a:endParaRPr lang="en-US" sz="3000" dirty="0"/>
          </a:p>
        </p:txBody>
      </p:sp>
      <p:sp>
        <p:nvSpPr>
          <p:cNvPr id="5" name="Title 3"/>
          <p:cNvSpPr>
            <a:spLocks noGrp="1"/>
          </p:cNvSpPr>
          <p:nvPr>
            <p:ph type="title"/>
          </p:nvPr>
        </p:nvSpPr>
        <p:spPr>
          <a:xfrm>
            <a:off x="0" y="0"/>
            <a:ext cx="9144000" cy="914400"/>
          </a:xfrm>
        </p:spPr>
        <p:txBody>
          <a:bodyPr>
            <a:noAutofit/>
          </a:bodyPr>
          <a:lstStyle/>
          <a:p>
            <a:r>
              <a:rPr lang="en-US" sz="10000" b="1" dirty="0" smtClean="0"/>
              <a:t>Annas</a:t>
            </a:r>
            <a:endParaRPr lang="en-US" sz="10000" b="1" dirty="0"/>
          </a:p>
        </p:txBody>
      </p:sp>
      <p:pic>
        <p:nvPicPr>
          <p:cNvPr id="1026" name="Picture 2" descr="https://www.lds.org/bc/content/bible-videos/videos/jesus-cleanses-the-temple/images/35_jesus-cleanses-the-temple_1800x1200_300dpi_1.jpg?h=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1"/>
            <a:ext cx="39624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126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4270074"/>
            <a:ext cx="9144002" cy="2587925"/>
          </a:xfrm>
        </p:spPr>
        <p:txBody>
          <a:bodyPr>
            <a:normAutofit fontScale="85000" lnSpcReduction="20000"/>
          </a:bodyPr>
          <a:lstStyle/>
          <a:p>
            <a:pPr marL="0" indent="0">
              <a:buNone/>
            </a:pPr>
            <a:r>
              <a:rPr lang="en-US" sz="4000" b="1" dirty="0" smtClean="0"/>
              <a:t>John 18:20-21 </a:t>
            </a:r>
            <a:r>
              <a:rPr lang="en-US" sz="4000" dirty="0" smtClean="0"/>
              <a:t>– “I </a:t>
            </a:r>
            <a:r>
              <a:rPr lang="en-US" sz="4000" dirty="0"/>
              <a:t>have spoken openly to the world; I always taught in synagogues and in the temple, where all the Jews come together; and I spoke nothing in secret. Why do you question Me? Question those who have heard what I spoke to them; they know what I said</a:t>
            </a:r>
            <a:r>
              <a:rPr lang="en-US" sz="4000" dirty="0" smtClean="0"/>
              <a:t>.”</a:t>
            </a:r>
          </a:p>
          <a:p>
            <a:pPr lvl="1"/>
            <a:endParaRPr lang="en-US" sz="800" dirty="0"/>
          </a:p>
          <a:p>
            <a:pPr lvl="1"/>
            <a:endParaRPr lang="en-US" sz="1600" dirty="0" smtClean="0"/>
          </a:p>
          <a:p>
            <a:pPr lvl="1"/>
            <a:endParaRPr lang="en-US" sz="1600" dirty="0"/>
          </a:p>
          <a:p>
            <a:endParaRPr lang="en-US" sz="2000" dirty="0"/>
          </a:p>
        </p:txBody>
      </p:sp>
      <p:sp>
        <p:nvSpPr>
          <p:cNvPr id="4" name="Title 3"/>
          <p:cNvSpPr>
            <a:spLocks noGrp="1"/>
          </p:cNvSpPr>
          <p:nvPr>
            <p:ph type="title"/>
          </p:nvPr>
        </p:nvSpPr>
        <p:spPr>
          <a:xfrm>
            <a:off x="0" y="0"/>
            <a:ext cx="9144000" cy="914400"/>
          </a:xfrm>
        </p:spPr>
        <p:txBody>
          <a:bodyPr>
            <a:noAutofit/>
          </a:bodyPr>
          <a:lstStyle/>
          <a:p>
            <a:r>
              <a:rPr lang="en-US" sz="10000" b="1" dirty="0" smtClean="0"/>
              <a:t>Annas</a:t>
            </a:r>
            <a:endParaRPr lang="en-US" sz="10000" b="1" dirty="0"/>
          </a:p>
        </p:txBody>
      </p:sp>
      <p:pic>
        <p:nvPicPr>
          <p:cNvPr id="6146" name="Picture 2" descr="http://www.jesus-story.net/images/Christ20Before20the20High20Priest20Gerard20van20Honthorst201590-16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12853"/>
            <a:ext cx="9144001" cy="235434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 y="990600"/>
            <a:ext cx="9144001" cy="92225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b="1" dirty="0" smtClean="0"/>
              <a:t>John 18:19 </a:t>
            </a:r>
            <a:r>
              <a:rPr lang="en-US" sz="4000" dirty="0" smtClean="0"/>
              <a:t>– “The high priest then questioned Jesus about His disciples, and about His teaching.”</a:t>
            </a:r>
          </a:p>
          <a:p>
            <a:pPr lvl="1"/>
            <a:endParaRPr lang="en-US" sz="800" dirty="0"/>
          </a:p>
        </p:txBody>
      </p:sp>
    </p:spTree>
    <p:extLst>
      <p:ext uri="{BB962C8B-B14F-4D97-AF65-F5344CB8AC3E}">
        <p14:creationId xmlns:p14="http://schemas.microsoft.com/office/powerpoint/2010/main" val="1697913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fade">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0" y="0"/>
            <a:ext cx="9144000" cy="914400"/>
          </a:xfrm>
        </p:spPr>
        <p:txBody>
          <a:bodyPr>
            <a:noAutofit/>
          </a:bodyPr>
          <a:lstStyle/>
          <a:p>
            <a:r>
              <a:rPr lang="en-US" sz="10000" b="1" dirty="0" smtClean="0"/>
              <a:t>Annas</a:t>
            </a:r>
            <a:endParaRPr lang="en-US" sz="10000" b="1" dirty="0"/>
          </a:p>
        </p:txBody>
      </p:sp>
      <p:sp>
        <p:nvSpPr>
          <p:cNvPr id="2" name="Rectangle 1"/>
          <p:cNvSpPr/>
          <p:nvPr/>
        </p:nvSpPr>
        <p:spPr>
          <a:xfrm>
            <a:off x="0" y="1224583"/>
            <a:ext cx="9144000" cy="2185214"/>
          </a:xfrm>
          <a:prstGeom prst="rect">
            <a:avLst/>
          </a:prstGeom>
        </p:spPr>
        <p:txBody>
          <a:bodyPr wrap="square">
            <a:spAutoFit/>
          </a:bodyPr>
          <a:lstStyle/>
          <a:p>
            <a:r>
              <a:rPr lang="en-US" sz="3400" b="1" dirty="0" smtClean="0"/>
              <a:t>Deut 19:15</a:t>
            </a:r>
            <a:r>
              <a:rPr lang="en-US" sz="3400" dirty="0" smtClean="0"/>
              <a:t> – “A </a:t>
            </a:r>
            <a:r>
              <a:rPr lang="en-US" sz="3400" dirty="0"/>
              <a:t>single witness shall not rise up against a man on account of any iniquity or any </a:t>
            </a:r>
            <a:r>
              <a:rPr lang="en-US" sz="3400" dirty="0" smtClean="0"/>
              <a:t>sin which </a:t>
            </a:r>
            <a:r>
              <a:rPr lang="en-US" sz="3400" dirty="0"/>
              <a:t>he has committed; on </a:t>
            </a:r>
            <a:r>
              <a:rPr lang="en-US" sz="3400" dirty="0" smtClean="0"/>
              <a:t>the evidence </a:t>
            </a:r>
            <a:r>
              <a:rPr lang="en-US" sz="3400" dirty="0"/>
              <a:t>of two or three witnesses a matter shall be confirmed</a:t>
            </a:r>
            <a:r>
              <a:rPr lang="en-US" sz="3400" dirty="0" smtClean="0"/>
              <a:t>.”</a:t>
            </a:r>
            <a:endParaRPr lang="en-US" sz="3400" dirty="0"/>
          </a:p>
        </p:txBody>
      </p:sp>
      <p:pic>
        <p:nvPicPr>
          <p:cNvPr id="2050" name="Picture 2" descr="http://www.frequentapostolicquestions.com/wp-content/uploads/2014/04/The-Law-of-Two-Witnesses-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2800"/>
            <a:ext cx="91440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604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8333</TotalTime>
  <Words>4411</Words>
  <Application>Microsoft Macintosh PowerPoint</Application>
  <PresentationFormat>On-screen Show (4:3)</PresentationFormat>
  <Paragraphs>291</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PowerPoint Presentation</vt:lpstr>
      <vt:lpstr>PowerPoint Presentation</vt:lpstr>
      <vt:lpstr>PowerPoint Presentation</vt:lpstr>
      <vt:lpstr>Annas</vt:lpstr>
      <vt:lpstr>Annas</vt:lpstr>
      <vt:lpstr>Annas</vt:lpstr>
      <vt:lpstr>Annas</vt:lpstr>
      <vt:lpstr>Annas</vt:lpstr>
      <vt:lpstr>Annas</vt:lpstr>
      <vt:lpstr>Caiaphas</vt:lpstr>
      <vt:lpstr>Caiaphas</vt:lpstr>
      <vt:lpstr>Caiaphas</vt:lpstr>
      <vt:lpstr>Caiaphas</vt:lpstr>
      <vt:lpstr>Caiaphas</vt:lpstr>
      <vt:lpstr>Caiaphas</vt:lpstr>
      <vt:lpstr>Caiaphas</vt:lpstr>
      <vt:lpstr>Sanhedrin</vt:lpstr>
      <vt:lpstr>Sanhedrin</vt:lpstr>
      <vt:lpstr>Sanhedrin</vt:lpstr>
      <vt:lpstr>Sanhedrin</vt:lpstr>
      <vt:lpstr>Sanhedrin</vt:lpstr>
      <vt:lpstr>Sanhedrin</vt:lpstr>
      <vt:lpstr>Jewish Illegalities</vt:lpstr>
      <vt:lpstr>Jewish Illegalities</vt:lpstr>
      <vt:lpstr>Jewish Illegalities</vt:lpstr>
      <vt:lpstr>Jewish Illegalities</vt:lpstr>
      <vt:lpstr>PowerPoint Presentation</vt:lpstr>
      <vt:lpstr>Pontius Pilate</vt:lpstr>
      <vt:lpstr>Pontius Pilate</vt:lpstr>
      <vt:lpstr>Pontius Pilate</vt:lpstr>
      <vt:lpstr>Pontius Pilate</vt:lpstr>
      <vt:lpstr>Pontius Pilate</vt:lpstr>
      <vt:lpstr>Pontius Pilate</vt:lpstr>
      <vt:lpstr>Pontius Pilate</vt:lpstr>
      <vt:lpstr>Pontius Pilate</vt:lpstr>
      <vt:lpstr>Pontius Pilate</vt:lpstr>
      <vt:lpstr>Pontius Pilate</vt:lpstr>
      <vt:lpstr>Pontius Pilate</vt:lpstr>
      <vt:lpstr>Pontius Pilate</vt:lpstr>
      <vt:lpstr>Pontius Pilate</vt:lpstr>
      <vt:lpstr>PowerPoint Presentation</vt:lpstr>
      <vt:lpstr>Herod Antipas</vt:lpstr>
      <vt:lpstr>Herod Antipas</vt:lpstr>
      <vt:lpstr>Herod Antipas</vt:lpstr>
      <vt:lpstr>Pontius Pilate</vt:lpstr>
      <vt:lpstr>PowerPoint Presentation</vt:lpstr>
      <vt:lpstr>Pontius Pilate</vt:lpstr>
      <vt:lpstr>Pontius Pilate</vt:lpstr>
      <vt:lpstr>Pontius Pilate</vt:lpstr>
      <vt:lpstr>Pontius Pilate</vt:lpstr>
      <vt:lpstr>Pontius Pilate</vt:lpstr>
      <vt:lpstr>Pontius Pilate</vt:lpstr>
      <vt:lpstr>Pontius Pilate</vt:lpstr>
      <vt:lpstr>Pontius Pilate</vt:lpstr>
      <vt:lpstr>Pontius Pilate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BubbaHasty</dc:creator>
  <cp:lastModifiedBy>Randall Jamerson</cp:lastModifiedBy>
  <cp:revision>137</cp:revision>
  <dcterms:created xsi:type="dcterms:W3CDTF">2006-08-16T00:00:00Z</dcterms:created>
  <dcterms:modified xsi:type="dcterms:W3CDTF">2017-02-18T00:51:55Z</dcterms:modified>
</cp:coreProperties>
</file>