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5"/>
  </p:notesMasterIdLst>
  <p:sldIdLst>
    <p:sldId id="256" r:id="rId2"/>
    <p:sldId id="258" r:id="rId3"/>
    <p:sldId id="836" r:id="rId4"/>
    <p:sldId id="837" r:id="rId5"/>
    <p:sldId id="838" r:id="rId6"/>
    <p:sldId id="839" r:id="rId7"/>
    <p:sldId id="840" r:id="rId8"/>
    <p:sldId id="841" r:id="rId9"/>
    <p:sldId id="842" r:id="rId10"/>
    <p:sldId id="843" r:id="rId11"/>
    <p:sldId id="844" r:id="rId12"/>
    <p:sldId id="739" r:id="rId13"/>
    <p:sldId id="845" r:id="rId14"/>
    <p:sldId id="846" r:id="rId15"/>
    <p:sldId id="847" r:id="rId16"/>
    <p:sldId id="848" r:id="rId17"/>
    <p:sldId id="849" r:id="rId18"/>
    <p:sldId id="850" r:id="rId19"/>
    <p:sldId id="740" r:id="rId20"/>
    <p:sldId id="851" r:id="rId21"/>
    <p:sldId id="852" r:id="rId22"/>
    <p:sldId id="853" r:id="rId23"/>
    <p:sldId id="854" r:id="rId24"/>
    <p:sldId id="855" r:id="rId25"/>
    <p:sldId id="856" r:id="rId26"/>
    <p:sldId id="857" r:id="rId27"/>
    <p:sldId id="858" r:id="rId28"/>
    <p:sldId id="859" r:id="rId29"/>
    <p:sldId id="860" r:id="rId30"/>
    <p:sldId id="861" r:id="rId31"/>
    <p:sldId id="862" r:id="rId32"/>
    <p:sldId id="863" r:id="rId33"/>
    <p:sldId id="864" r:id="rId34"/>
    <p:sldId id="865" r:id="rId35"/>
    <p:sldId id="866" r:id="rId36"/>
    <p:sldId id="867" r:id="rId37"/>
    <p:sldId id="868" r:id="rId38"/>
    <p:sldId id="869" r:id="rId39"/>
    <p:sldId id="741" r:id="rId40"/>
    <p:sldId id="870" r:id="rId41"/>
    <p:sldId id="871" r:id="rId42"/>
    <p:sldId id="872" r:id="rId43"/>
    <p:sldId id="873" r:id="rId44"/>
    <p:sldId id="874" r:id="rId45"/>
    <p:sldId id="875" r:id="rId46"/>
    <p:sldId id="876" r:id="rId47"/>
    <p:sldId id="877" r:id="rId48"/>
    <p:sldId id="878" r:id="rId49"/>
    <p:sldId id="879" r:id="rId50"/>
    <p:sldId id="880" r:id="rId51"/>
    <p:sldId id="881" r:id="rId52"/>
    <p:sldId id="882" r:id="rId53"/>
    <p:sldId id="883" r:id="rId54"/>
    <p:sldId id="884" r:id="rId55"/>
    <p:sldId id="885" r:id="rId56"/>
    <p:sldId id="886" r:id="rId57"/>
    <p:sldId id="887" r:id="rId58"/>
    <p:sldId id="888" r:id="rId59"/>
    <p:sldId id="889" r:id="rId60"/>
    <p:sldId id="890" r:id="rId61"/>
    <p:sldId id="891" r:id="rId62"/>
    <p:sldId id="892" r:id="rId63"/>
    <p:sldId id="893" r:id="rId64"/>
    <p:sldId id="894" r:id="rId65"/>
    <p:sldId id="895" r:id="rId66"/>
    <p:sldId id="896" r:id="rId67"/>
    <p:sldId id="897" r:id="rId68"/>
    <p:sldId id="898" r:id="rId69"/>
    <p:sldId id="899" r:id="rId70"/>
    <p:sldId id="742" r:id="rId71"/>
    <p:sldId id="900" r:id="rId72"/>
    <p:sldId id="901" r:id="rId73"/>
    <p:sldId id="902" r:id="rId74"/>
    <p:sldId id="903" r:id="rId75"/>
    <p:sldId id="904" r:id="rId76"/>
    <p:sldId id="905" r:id="rId77"/>
    <p:sldId id="906" r:id="rId78"/>
    <p:sldId id="907" r:id="rId79"/>
    <p:sldId id="908" r:id="rId80"/>
    <p:sldId id="909" r:id="rId81"/>
    <p:sldId id="910" r:id="rId82"/>
    <p:sldId id="911" r:id="rId83"/>
    <p:sldId id="912" r:id="rId8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66"/>
    <a:srgbClr val="003300"/>
    <a:srgbClr val="660066"/>
    <a:srgbClr val="A50021"/>
    <a:srgbClr val="5B0A01"/>
    <a:srgbClr val="43193F"/>
    <a:srgbClr val="C96B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587" autoAdjust="0"/>
  </p:normalViewPr>
  <p:slideViewPr>
    <p:cSldViewPr>
      <p:cViewPr varScale="1">
        <p:scale>
          <a:sx n="88" d="100"/>
          <a:sy n="88" d="100"/>
        </p:scale>
        <p:origin x="-145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5D4C4E9-4F47-4547-86E6-B1D5F048514C}" type="slidenum">
              <a:rPr lang="en-US" altLang="en-US"/>
              <a:pPr/>
              <a:t>‹#›</a:t>
            </a:fld>
            <a:endParaRPr lang="en-US" altLang="en-US"/>
          </a:p>
        </p:txBody>
      </p:sp>
    </p:spTree>
    <p:extLst>
      <p:ext uri="{BB962C8B-B14F-4D97-AF65-F5344CB8AC3E}">
        <p14:creationId xmlns:p14="http://schemas.microsoft.com/office/powerpoint/2010/main" val="35997792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E08FC01-E4B9-4A48-A7B0-B112FDB77899}" type="slidenum">
              <a:rPr lang="en-US" altLang="en-US"/>
              <a:pPr/>
              <a:t>‹#›</a:t>
            </a:fld>
            <a:endParaRPr lang="en-US" altLang="en-US"/>
          </a:p>
        </p:txBody>
      </p:sp>
    </p:spTree>
    <p:extLst>
      <p:ext uri="{BB962C8B-B14F-4D97-AF65-F5344CB8AC3E}">
        <p14:creationId xmlns:p14="http://schemas.microsoft.com/office/powerpoint/2010/main" val="4227551008"/>
      </p:ext>
    </p:extLst>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817B6AF-0E47-430D-B3EC-42C317077782}" type="slidenum">
              <a:rPr lang="en-US" altLang="en-US"/>
              <a:pPr/>
              <a:t>‹#›</a:t>
            </a:fld>
            <a:endParaRPr lang="en-US" altLang="en-US"/>
          </a:p>
        </p:txBody>
      </p:sp>
    </p:spTree>
    <p:extLst>
      <p:ext uri="{BB962C8B-B14F-4D97-AF65-F5344CB8AC3E}">
        <p14:creationId xmlns:p14="http://schemas.microsoft.com/office/powerpoint/2010/main" val="1721439723"/>
      </p:ext>
    </p:extLst>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5C9AB47-65E4-4869-ADAB-F40AC49744AD}" type="slidenum">
              <a:rPr lang="en-US" altLang="en-US"/>
              <a:pPr/>
              <a:t>‹#›</a:t>
            </a:fld>
            <a:endParaRPr lang="en-US" altLang="en-US"/>
          </a:p>
        </p:txBody>
      </p:sp>
    </p:spTree>
    <p:extLst>
      <p:ext uri="{BB962C8B-B14F-4D97-AF65-F5344CB8AC3E}">
        <p14:creationId xmlns:p14="http://schemas.microsoft.com/office/powerpoint/2010/main" val="387794535"/>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6A039B-E97C-4880-A6FA-B44485C9B16A}" type="slidenum">
              <a:rPr lang="en-US" altLang="en-US"/>
              <a:pPr/>
              <a:t>‹#›</a:t>
            </a:fld>
            <a:endParaRPr lang="en-US" altLang="en-US"/>
          </a:p>
        </p:txBody>
      </p:sp>
    </p:spTree>
    <p:extLst>
      <p:ext uri="{BB962C8B-B14F-4D97-AF65-F5344CB8AC3E}">
        <p14:creationId xmlns:p14="http://schemas.microsoft.com/office/powerpoint/2010/main" val="170885704"/>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A860BD9-0A15-4267-A6D0-EC16029C322D}" type="slidenum">
              <a:rPr lang="en-US" altLang="en-US"/>
              <a:pPr/>
              <a:t>‹#›</a:t>
            </a:fld>
            <a:endParaRPr lang="en-US" altLang="en-US"/>
          </a:p>
        </p:txBody>
      </p:sp>
    </p:spTree>
    <p:extLst>
      <p:ext uri="{BB962C8B-B14F-4D97-AF65-F5344CB8AC3E}">
        <p14:creationId xmlns:p14="http://schemas.microsoft.com/office/powerpoint/2010/main" val="1944159511"/>
      </p:ext>
    </p:extLst>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0F24B2F-830A-4C63-92EA-15413A18AF96}" type="slidenum">
              <a:rPr lang="en-US" altLang="en-US"/>
              <a:pPr/>
              <a:t>‹#›</a:t>
            </a:fld>
            <a:endParaRPr lang="en-US" altLang="en-US"/>
          </a:p>
        </p:txBody>
      </p:sp>
    </p:spTree>
    <p:extLst>
      <p:ext uri="{BB962C8B-B14F-4D97-AF65-F5344CB8AC3E}">
        <p14:creationId xmlns:p14="http://schemas.microsoft.com/office/powerpoint/2010/main" val="2037663576"/>
      </p:ext>
    </p:extLst>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B410ED03-7D7C-4971-9138-C571A618367B}" type="slidenum">
              <a:rPr lang="en-US" altLang="en-US"/>
              <a:pPr/>
              <a:t>‹#›</a:t>
            </a:fld>
            <a:endParaRPr lang="en-US" altLang="en-US"/>
          </a:p>
        </p:txBody>
      </p:sp>
    </p:spTree>
    <p:extLst>
      <p:ext uri="{BB962C8B-B14F-4D97-AF65-F5344CB8AC3E}">
        <p14:creationId xmlns:p14="http://schemas.microsoft.com/office/powerpoint/2010/main" val="2563656324"/>
      </p:ext>
    </p:extLst>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BDE00291-7BFD-4C16-B5C1-2852455F13FF}" type="slidenum">
              <a:rPr lang="en-US" altLang="en-US"/>
              <a:pPr/>
              <a:t>‹#›</a:t>
            </a:fld>
            <a:endParaRPr lang="en-US" altLang="en-US"/>
          </a:p>
        </p:txBody>
      </p:sp>
    </p:spTree>
    <p:extLst>
      <p:ext uri="{BB962C8B-B14F-4D97-AF65-F5344CB8AC3E}">
        <p14:creationId xmlns:p14="http://schemas.microsoft.com/office/powerpoint/2010/main" val="1658740509"/>
      </p:ext>
    </p:extLst>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A36CD0AC-FC5C-413F-8CFC-0058E2FE7612}" type="slidenum">
              <a:rPr lang="en-US" altLang="en-US"/>
              <a:pPr/>
              <a:t>‹#›</a:t>
            </a:fld>
            <a:endParaRPr lang="en-US" altLang="en-US"/>
          </a:p>
        </p:txBody>
      </p:sp>
    </p:spTree>
    <p:extLst>
      <p:ext uri="{BB962C8B-B14F-4D97-AF65-F5344CB8AC3E}">
        <p14:creationId xmlns:p14="http://schemas.microsoft.com/office/powerpoint/2010/main" val="2236745926"/>
      </p:ext>
    </p:extLst>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12840F5-5779-48E2-9788-FA9DBE047B71}" type="slidenum">
              <a:rPr lang="en-US" altLang="en-US"/>
              <a:pPr/>
              <a:t>‹#›</a:t>
            </a:fld>
            <a:endParaRPr lang="en-US" altLang="en-US"/>
          </a:p>
        </p:txBody>
      </p:sp>
    </p:spTree>
    <p:extLst>
      <p:ext uri="{BB962C8B-B14F-4D97-AF65-F5344CB8AC3E}">
        <p14:creationId xmlns:p14="http://schemas.microsoft.com/office/powerpoint/2010/main" val="3315366290"/>
      </p:ext>
    </p:extLst>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E5140D9-86AE-4A24-876D-F10ECABF7B80}" type="slidenum">
              <a:rPr lang="en-US" altLang="en-US"/>
              <a:pPr/>
              <a:t>‹#›</a:t>
            </a:fld>
            <a:endParaRPr lang="en-US" altLang="en-US"/>
          </a:p>
        </p:txBody>
      </p:sp>
    </p:spTree>
    <p:extLst>
      <p:ext uri="{BB962C8B-B14F-4D97-AF65-F5344CB8AC3E}">
        <p14:creationId xmlns:p14="http://schemas.microsoft.com/office/powerpoint/2010/main" val="2033867115"/>
      </p:ext>
    </p:extLst>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064A2A5-749E-4E1B-AE12-729A854FEE5B}"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ll dir="rd"/>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sz="3600" b="1" i="1" dirty="0">
                <a:effectLst>
                  <a:outerShdw blurRad="38100" dist="38100" dir="2700000" algn="tl">
                    <a:srgbClr val="000000"/>
                  </a:outerShdw>
                </a:effectLst>
              </a:rPr>
              <a:t>How to teach those who reject the Bible as inspired</a:t>
            </a:r>
            <a:endParaRPr lang="en-US" altLang="en-US" sz="4000" b="1" dirty="0">
              <a:effectLst>
                <a:outerShdw blurRad="38100" dist="38100" dir="2700000" algn="tl">
                  <a:srgbClr val="000000"/>
                </a:outerShdw>
              </a:effectLst>
            </a:endParaRPr>
          </a:p>
        </p:txBody>
      </p:sp>
      <p:sp>
        <p:nvSpPr>
          <p:cNvPr id="2051" name="Rectangle 3"/>
          <p:cNvSpPr>
            <a:spLocks noGrp="1" noChangeArrowheads="1"/>
          </p:cNvSpPr>
          <p:nvPr>
            <p:ph type="subTitle" idx="1"/>
          </p:nvPr>
        </p:nvSpPr>
        <p:spPr/>
        <p:txBody>
          <a:bodyPr/>
          <a:lstStyle/>
          <a:p>
            <a:endParaRPr lang="en-US" altLang="en-US"/>
          </a:p>
        </p:txBody>
      </p:sp>
    </p:spTree>
  </p:cSld>
  <p:clrMapOvr>
    <a:masterClrMapping/>
  </p:clrMapOvr>
  <p:transition>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smtClean="0">
                <a:effectLst>
                  <a:outerShdw blurRad="38100" dist="38100" dir="2700000" algn="tl">
                    <a:srgbClr val="000000"/>
                  </a:outerShdw>
                </a:effectLst>
              </a:rPr>
              <a:t>How Can We Talk to One Who has Rejected the Bible?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20 knowing </a:t>
            </a:r>
            <a:r>
              <a:rPr lang="en-US" altLang="en-US" dirty="0">
                <a:effectLst>
                  <a:outerShdw blurRad="38100" dist="38100" dir="2700000" algn="tl">
                    <a:srgbClr val="000000"/>
                  </a:outerShdw>
                </a:effectLst>
              </a:rPr>
              <a:t>this first, that </a:t>
            </a:r>
            <a:r>
              <a:rPr lang="en-US" altLang="en-US" u="sng" dirty="0">
                <a:effectLst>
                  <a:outerShdw blurRad="38100" dist="38100" dir="2700000" algn="tl">
                    <a:srgbClr val="000000"/>
                  </a:outerShdw>
                </a:effectLst>
              </a:rPr>
              <a:t>no prophecy of Scripture is of any private interpretation</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21 for </a:t>
            </a:r>
            <a:r>
              <a:rPr lang="en-US" altLang="en-US" dirty="0">
                <a:effectLst>
                  <a:outerShdw blurRad="38100" dist="38100" dir="2700000" algn="tl">
                    <a:srgbClr val="000000"/>
                  </a:outerShdw>
                </a:effectLst>
              </a:rPr>
              <a:t>prophecy never came by the will of man, but </a:t>
            </a:r>
            <a:r>
              <a:rPr lang="en-US" altLang="en-US" u="sng" dirty="0">
                <a:effectLst>
                  <a:outerShdw blurRad="38100" dist="38100" dir="2700000" algn="tl">
                    <a:srgbClr val="000000"/>
                  </a:outerShdw>
                </a:effectLst>
              </a:rPr>
              <a:t>holy men of God spoke as they were moved by the Holy Spirit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11084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smtClean="0">
                <a:effectLst>
                  <a:outerShdw blurRad="38100" dist="38100" dir="2700000" algn="tl">
                    <a:srgbClr val="000000"/>
                  </a:outerShdw>
                </a:effectLst>
              </a:rPr>
              <a:t>How Can We Talk to One Who has Rejected the Bible?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If </a:t>
            </a:r>
            <a:r>
              <a:rPr lang="en-US" altLang="en-US" dirty="0">
                <a:effectLst>
                  <a:outerShdw blurRad="38100" dist="38100" dir="2700000" algn="tl">
                    <a:srgbClr val="000000"/>
                  </a:outerShdw>
                </a:effectLst>
              </a:rPr>
              <a:t>possible give the gospel message to an atheist!</a:t>
            </a:r>
          </a:p>
          <a:p>
            <a:r>
              <a:rPr lang="en-US" altLang="en-US" dirty="0" smtClean="0">
                <a:effectLst>
                  <a:outerShdw blurRad="38100" dist="38100" dir="2700000" algn="tl">
                    <a:srgbClr val="000000"/>
                  </a:outerShdw>
                </a:effectLst>
              </a:rPr>
              <a:t>Some </a:t>
            </a:r>
            <a:r>
              <a:rPr lang="en-US" altLang="en-US" dirty="0">
                <a:effectLst>
                  <a:outerShdw blurRad="38100" dist="38100" dir="2700000" algn="tl">
                    <a:srgbClr val="000000"/>
                  </a:outerShdw>
                </a:effectLst>
              </a:rPr>
              <a:t>are atheists because of the will and not because of the mind.</a:t>
            </a:r>
          </a:p>
          <a:p>
            <a:r>
              <a:rPr lang="en-US" altLang="en-US" dirty="0" smtClean="0">
                <a:effectLst>
                  <a:outerShdw blurRad="38100" dist="38100" dir="2700000" algn="tl">
                    <a:srgbClr val="000000"/>
                  </a:outerShdw>
                </a:effectLst>
              </a:rPr>
              <a:t>There </a:t>
            </a:r>
            <a:r>
              <a:rPr lang="en-US" altLang="en-US" dirty="0">
                <a:effectLst>
                  <a:outerShdw blurRad="38100" dist="38100" dir="2700000" algn="tl">
                    <a:srgbClr val="000000"/>
                  </a:outerShdw>
                </a:effectLst>
              </a:rPr>
              <a:t>are those who need something else first. </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9093811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Every generation must make faith its own. How does God speak to us?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Ask the student to first view the Bible </a:t>
            </a:r>
            <a:r>
              <a:rPr lang="en-US" altLang="en-US" i="1" u="sng" dirty="0">
                <a:effectLst>
                  <a:outerShdw blurRad="38100" dist="38100" dir="2700000" algn="tl">
                    <a:srgbClr val="000000"/>
                  </a:outerShdw>
                </a:effectLst>
              </a:rPr>
              <a:t>as a document of history</a:t>
            </a:r>
          </a:p>
          <a:p>
            <a:r>
              <a:rPr lang="en-US" altLang="en-US" dirty="0" smtClean="0">
                <a:effectLst>
                  <a:outerShdw blurRad="38100" dist="38100" dir="2700000" algn="tl">
                    <a:srgbClr val="000000"/>
                  </a:outerShdw>
                </a:effectLst>
              </a:rPr>
              <a:t>It </a:t>
            </a:r>
            <a:r>
              <a:rPr lang="en-US" altLang="en-US" dirty="0">
                <a:effectLst>
                  <a:outerShdw blurRad="38100" dist="38100" dir="2700000" algn="tl">
                    <a:srgbClr val="000000"/>
                  </a:outerShdw>
                </a:effectLst>
              </a:rPr>
              <a:t>is easily established that the Bible is a collection of writings over a 1,500 year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history. In the New Testament the majority of those writings were letters.</a:t>
            </a:r>
          </a:p>
          <a:p>
            <a:r>
              <a:rPr lang="en-US" altLang="en-US" dirty="0" smtClean="0">
                <a:effectLst>
                  <a:outerShdw blurRad="38100" dist="38100" dir="2700000" algn="tl">
                    <a:srgbClr val="000000"/>
                  </a:outerShdw>
                </a:effectLst>
              </a:rPr>
              <a:t>Examine </a:t>
            </a:r>
            <a:r>
              <a:rPr lang="en-US" altLang="en-US" dirty="0">
                <a:effectLst>
                  <a:outerShdw blurRad="38100" dist="38100" dir="2700000" algn="tl">
                    <a:srgbClr val="000000"/>
                  </a:outerShdw>
                </a:effectLst>
              </a:rPr>
              <a:t>the Bible first as history!</a:t>
            </a:r>
          </a:p>
          <a:p>
            <a:r>
              <a:rPr lang="en-US" altLang="en-US" dirty="0" smtClean="0">
                <a:effectLst>
                  <a:outerShdw blurRad="38100" dist="38100" dir="2700000" algn="tl">
                    <a:srgbClr val="000000"/>
                  </a:outerShdw>
                </a:effectLst>
              </a:rPr>
              <a:t>Some </a:t>
            </a:r>
            <a:r>
              <a:rPr lang="en-US" altLang="en-US" dirty="0">
                <a:effectLst>
                  <a:outerShdw blurRad="38100" dist="38100" dir="2700000" algn="tl">
                    <a:srgbClr val="000000"/>
                  </a:outerShdw>
                </a:effectLst>
              </a:rPr>
              <a:t>common obstacles that can be turned into opportunity</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34537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Every generation must make faith its own. How does God speak to us?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t>
            </a:r>
            <a:r>
              <a:rPr lang="en-US" altLang="en-US" dirty="0">
                <a:effectLst>
                  <a:outerShdw blurRad="38100" dist="38100" dir="2700000" algn="tl">
                    <a:srgbClr val="000000"/>
                  </a:outerShdw>
                </a:effectLst>
              </a:rPr>
              <a:t>The Bible is a collection of myths.”</a:t>
            </a:r>
          </a:p>
          <a:p>
            <a:r>
              <a:rPr lang="en-US" altLang="en-US" dirty="0" smtClean="0">
                <a:effectLst>
                  <a:outerShdw blurRad="38100" dist="38100" dir="2700000" algn="tl">
                    <a:srgbClr val="000000"/>
                  </a:outerShdw>
                </a:effectLst>
              </a:rPr>
              <a:t>“</a:t>
            </a:r>
            <a:r>
              <a:rPr lang="en-US" altLang="en-US" dirty="0">
                <a:effectLst>
                  <a:outerShdw blurRad="38100" dist="38100" dir="2700000" algn="tl">
                    <a:srgbClr val="000000"/>
                  </a:outerShdw>
                </a:effectLst>
              </a:rPr>
              <a:t>The Bible is full of contradictions.”</a:t>
            </a:r>
          </a:p>
          <a:p>
            <a:r>
              <a:rPr lang="en-US" altLang="en-US" dirty="0" smtClean="0">
                <a:effectLst>
                  <a:outerShdw blurRad="38100" dist="38100" dir="2700000" algn="tl">
                    <a:srgbClr val="000000"/>
                  </a:outerShdw>
                </a:effectLst>
              </a:rPr>
              <a:t>“</a:t>
            </a:r>
            <a:r>
              <a:rPr lang="en-US" altLang="en-US" dirty="0">
                <a:effectLst>
                  <a:outerShdw blurRad="38100" dist="38100" dir="2700000" algn="tl">
                    <a:srgbClr val="000000"/>
                  </a:outerShdw>
                </a:effectLst>
              </a:rPr>
              <a:t>People who believe in the Bible do so because of emotion and not </a:t>
            </a:r>
            <a:r>
              <a:rPr lang="en-US" altLang="en-US" dirty="0" smtClean="0">
                <a:effectLst>
                  <a:outerShdw blurRad="38100" dist="38100" dir="2700000" algn="tl">
                    <a:srgbClr val="000000"/>
                  </a:outerShdw>
                </a:effectLst>
              </a:rPr>
              <a:t>evidence.”</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3528308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Every generation must make faith its own. How does God speak to us?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Consider the historical detail and accuracy of the New Testament. </a:t>
            </a:r>
            <a:r>
              <a:rPr lang="en-US" altLang="en-US" b="1" dirty="0" smtClean="0">
                <a:effectLst>
                  <a:outerShdw blurRad="38100" dist="38100" dir="2700000" algn="tl">
                    <a:srgbClr val="000000"/>
                  </a:outerShdw>
                </a:effectLst>
              </a:rPr>
              <a:t>(Lk 3:1-3)</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9045844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Every generation must make faith its own. How does God speak to us?</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Luke 3:1-3 (NKJV)</a:t>
            </a:r>
            <a:r>
              <a:rPr lang="en-US" altLang="en-US" sz="3000" dirty="0" smtClean="0">
                <a:effectLst>
                  <a:outerShdw blurRad="38100" dist="38100" dir="2700000" algn="tl">
                    <a:srgbClr val="000000"/>
                  </a:outerShdw>
                </a:effectLst>
              </a:rPr>
              <a:t> - Now in the fifteenth year of the reign of </a:t>
            </a:r>
            <a:r>
              <a:rPr lang="en-US" altLang="en-US" sz="3000" u="sng" dirty="0" smtClean="0">
                <a:effectLst>
                  <a:outerShdw blurRad="38100" dist="38100" dir="2700000" algn="tl">
                    <a:srgbClr val="000000"/>
                  </a:outerShdw>
                </a:effectLst>
              </a:rPr>
              <a:t>Tiberius Caesar</a:t>
            </a:r>
            <a:r>
              <a:rPr lang="en-US" altLang="en-US" sz="3000" dirty="0" smtClean="0">
                <a:effectLst>
                  <a:outerShdw blurRad="38100" dist="38100" dir="2700000" algn="tl">
                    <a:srgbClr val="000000"/>
                  </a:outerShdw>
                </a:effectLst>
              </a:rPr>
              <a:t>, </a:t>
            </a:r>
            <a:r>
              <a:rPr lang="en-US" altLang="en-US" sz="3000" u="sng" dirty="0" smtClean="0">
                <a:effectLst>
                  <a:outerShdw blurRad="38100" dist="38100" dir="2700000" algn="tl">
                    <a:srgbClr val="000000"/>
                  </a:outerShdw>
                </a:effectLst>
              </a:rPr>
              <a:t>Pontius Pilate</a:t>
            </a:r>
            <a:r>
              <a:rPr lang="en-US" altLang="en-US" sz="3000" dirty="0" smtClean="0">
                <a:effectLst>
                  <a:outerShdw blurRad="38100" dist="38100" dir="2700000" algn="tl">
                    <a:srgbClr val="000000"/>
                  </a:outerShdw>
                </a:effectLst>
              </a:rPr>
              <a:t> being </a:t>
            </a:r>
            <a:r>
              <a:rPr lang="en-US" altLang="en-US" sz="3000" u="sng" dirty="0" smtClean="0">
                <a:effectLst>
                  <a:outerShdw blurRad="38100" dist="38100" dir="2700000" algn="tl">
                    <a:srgbClr val="000000"/>
                  </a:outerShdw>
                </a:effectLst>
              </a:rPr>
              <a:t>governor of Judea</a:t>
            </a:r>
            <a:r>
              <a:rPr lang="en-US" altLang="en-US" sz="3000" dirty="0" smtClean="0">
                <a:effectLst>
                  <a:outerShdw blurRad="38100" dist="38100" dir="2700000" algn="tl">
                    <a:srgbClr val="000000"/>
                  </a:outerShdw>
                </a:effectLst>
              </a:rPr>
              <a:t>, </a:t>
            </a:r>
            <a:r>
              <a:rPr lang="en-US" altLang="en-US" sz="3000" u="sng" dirty="0" smtClean="0">
                <a:effectLst>
                  <a:outerShdw blurRad="38100" dist="38100" dir="2700000" algn="tl">
                    <a:srgbClr val="000000"/>
                  </a:outerShdw>
                </a:effectLst>
              </a:rPr>
              <a:t>Herod</a:t>
            </a:r>
            <a:r>
              <a:rPr lang="en-US" altLang="en-US" sz="3000" dirty="0" smtClean="0">
                <a:effectLst>
                  <a:outerShdw blurRad="38100" dist="38100" dir="2700000" algn="tl">
                    <a:srgbClr val="000000"/>
                  </a:outerShdw>
                </a:effectLst>
              </a:rPr>
              <a:t> being </a:t>
            </a:r>
            <a:r>
              <a:rPr lang="en-US" altLang="en-US" sz="3000" u="sng" dirty="0" smtClean="0">
                <a:effectLst>
                  <a:outerShdw blurRad="38100" dist="38100" dir="2700000" algn="tl">
                    <a:srgbClr val="000000"/>
                  </a:outerShdw>
                </a:effectLst>
              </a:rPr>
              <a:t>tetrarch of Galilee</a:t>
            </a:r>
            <a:r>
              <a:rPr lang="en-US" altLang="en-US" sz="3000" dirty="0" smtClean="0">
                <a:effectLst>
                  <a:outerShdw blurRad="38100" dist="38100" dir="2700000" algn="tl">
                    <a:srgbClr val="000000"/>
                  </a:outerShdw>
                </a:effectLst>
              </a:rPr>
              <a:t>, his </a:t>
            </a:r>
            <a:r>
              <a:rPr lang="en-US" altLang="en-US" sz="3000" u="sng" dirty="0" smtClean="0">
                <a:effectLst>
                  <a:outerShdw blurRad="38100" dist="38100" dir="2700000" algn="tl">
                    <a:srgbClr val="000000"/>
                  </a:outerShdw>
                </a:effectLst>
              </a:rPr>
              <a:t>brother Philip tetrarch of </a:t>
            </a:r>
            <a:r>
              <a:rPr lang="en-US" altLang="en-US" sz="3000" u="sng" dirty="0" err="1" smtClean="0">
                <a:effectLst>
                  <a:outerShdw blurRad="38100" dist="38100" dir="2700000" algn="tl">
                    <a:srgbClr val="000000"/>
                  </a:outerShdw>
                </a:effectLst>
              </a:rPr>
              <a:t>Iturea</a:t>
            </a:r>
            <a:r>
              <a:rPr lang="en-US" altLang="en-US" sz="3000" dirty="0" smtClean="0">
                <a:effectLst>
                  <a:outerShdw blurRad="38100" dist="38100" dir="2700000" algn="tl">
                    <a:srgbClr val="000000"/>
                  </a:outerShdw>
                </a:effectLst>
              </a:rPr>
              <a:t> and </a:t>
            </a:r>
            <a:r>
              <a:rPr lang="en-US" altLang="en-US" sz="3000" u="sng" dirty="0" smtClean="0">
                <a:effectLst>
                  <a:outerShdw blurRad="38100" dist="38100" dir="2700000" algn="tl">
                    <a:srgbClr val="000000"/>
                  </a:outerShdw>
                </a:effectLst>
              </a:rPr>
              <a:t>the region of </a:t>
            </a:r>
            <a:r>
              <a:rPr lang="en-US" altLang="en-US" sz="3000" u="sng" dirty="0" err="1" smtClean="0">
                <a:effectLst>
                  <a:outerShdw blurRad="38100" dist="38100" dir="2700000" algn="tl">
                    <a:srgbClr val="000000"/>
                  </a:outerShdw>
                </a:effectLst>
              </a:rPr>
              <a:t>Trachonitis</a:t>
            </a:r>
            <a:r>
              <a:rPr lang="en-US" altLang="en-US" sz="3000" dirty="0" smtClean="0">
                <a:effectLst>
                  <a:outerShdw blurRad="38100" dist="38100" dir="2700000" algn="tl">
                    <a:srgbClr val="000000"/>
                  </a:outerShdw>
                </a:effectLst>
              </a:rPr>
              <a:t>, and </a:t>
            </a:r>
            <a:r>
              <a:rPr lang="en-US" altLang="en-US" sz="3000" u="sng" dirty="0" err="1" smtClean="0">
                <a:effectLst>
                  <a:outerShdw blurRad="38100" dist="38100" dir="2700000" algn="tl">
                    <a:srgbClr val="000000"/>
                  </a:outerShdw>
                </a:effectLst>
              </a:rPr>
              <a:t>Lysanias</a:t>
            </a:r>
            <a:r>
              <a:rPr lang="en-US" altLang="en-US" sz="3000" u="sng" dirty="0" smtClean="0">
                <a:effectLst>
                  <a:outerShdw blurRad="38100" dist="38100" dir="2700000" algn="tl">
                    <a:srgbClr val="000000"/>
                  </a:outerShdw>
                </a:effectLst>
              </a:rPr>
              <a:t> tetrarch of Abilene</a:t>
            </a:r>
            <a:r>
              <a:rPr lang="en-US" altLang="en-US" sz="3000" dirty="0" smtClean="0">
                <a:effectLst>
                  <a:outerShdw blurRad="38100" dist="38100" dir="2700000" algn="tl">
                    <a:srgbClr val="000000"/>
                  </a:outerShdw>
                </a:effectLst>
              </a:rPr>
              <a:t>, 2 while </a:t>
            </a:r>
            <a:r>
              <a:rPr lang="en-US" altLang="en-US" sz="3000" u="sng" dirty="0" err="1" smtClean="0">
                <a:effectLst>
                  <a:outerShdw blurRad="38100" dist="38100" dir="2700000" algn="tl">
                    <a:srgbClr val="000000"/>
                  </a:outerShdw>
                </a:effectLst>
              </a:rPr>
              <a:t>Annas</a:t>
            </a:r>
            <a:r>
              <a:rPr lang="en-US" altLang="en-US" sz="3000" u="sng" dirty="0" smtClean="0">
                <a:effectLst>
                  <a:outerShdw blurRad="38100" dist="38100" dir="2700000" algn="tl">
                    <a:srgbClr val="000000"/>
                  </a:outerShdw>
                </a:effectLst>
              </a:rPr>
              <a:t> and Caiaphas</a:t>
            </a:r>
            <a:r>
              <a:rPr lang="en-US" altLang="en-US" sz="3000" dirty="0" smtClean="0">
                <a:effectLst>
                  <a:outerShdw blurRad="38100" dist="38100" dir="2700000" algn="tl">
                    <a:srgbClr val="000000"/>
                  </a:outerShdw>
                </a:effectLst>
              </a:rPr>
              <a:t> were </a:t>
            </a:r>
            <a:r>
              <a:rPr lang="en-US" altLang="en-US" sz="3000" u="sng" dirty="0" smtClean="0">
                <a:effectLst>
                  <a:outerShdw blurRad="38100" dist="38100" dir="2700000" algn="tl">
                    <a:srgbClr val="000000"/>
                  </a:outerShdw>
                </a:effectLst>
              </a:rPr>
              <a:t>high priests</a:t>
            </a:r>
            <a:r>
              <a:rPr lang="en-US" altLang="en-US" sz="3000" dirty="0" smtClean="0">
                <a:effectLst>
                  <a:outerShdw blurRad="38100" dist="38100" dir="2700000" algn="tl">
                    <a:srgbClr val="000000"/>
                  </a:outerShdw>
                </a:effectLst>
              </a:rPr>
              <a:t>, the word of God came to John the son of Zacharias in the wilderness.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7269059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Every generation must make faith its own. How does God speak to us?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If Luke and others made these things up then </a:t>
            </a:r>
            <a:r>
              <a:rPr lang="en-US" altLang="en-US" u="sng" dirty="0" smtClean="0">
                <a:effectLst>
                  <a:outerShdw blurRad="38100" dist="38100" dir="2700000" algn="tl">
                    <a:srgbClr val="000000"/>
                  </a:outerShdw>
                </a:effectLst>
              </a:rPr>
              <a:t>many errors would be found</a:t>
            </a:r>
            <a:r>
              <a:rPr lang="en-US" altLang="en-US" dirty="0" smtClean="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Sir William Ramsey and others who test the evidence know these were honest,                careful men.</a:t>
            </a:r>
          </a:p>
          <a:p>
            <a:endParaRPr lang="en-US" altLang="en-US" dirty="0" smtClean="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0090074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Every generation must make faith its own. How does God speak to us?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"So far is such from being the case, however, that the greatest of all New Testament archaeologists, Sir William Ramsay, who made the most extensive studies anyone has ever undertaken on the authenticity of these data recorded in Acts, finally said (even though he began his studies as a skeptic),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80374784"/>
      </p:ext>
    </p:extLst>
  </p:cSld>
  <p:clrMapOvr>
    <a:masterClrMapping/>
  </p:clrMapOvr>
  <p:transition>
    <p:pull dir="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Every generation must make faith its own. How does God speak to us?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t>
            </a:r>
            <a:r>
              <a:rPr lang="en-US" altLang="en-US" dirty="0">
                <a:effectLst>
                  <a:outerShdw blurRad="38100" dist="38100" dir="2700000" algn="tl">
                    <a:srgbClr val="000000"/>
                  </a:outerShdw>
                </a:effectLst>
              </a:rPr>
              <a:t>Luke is a historian of the first rank; not merely are his statements of fact trustworthy; he is possessed of the true historic sense,… In short this author should be placed along with the very greatest of historians.”</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04507866"/>
      </p:ext>
    </p:extLst>
  </p:cSld>
  <p:clrMapOvr>
    <a:masterClrMapping/>
  </p:clrMapOvr>
  <p:transition>
    <p:pull dir="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Show the historical claims of these writers to the student</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Point </a:t>
            </a:r>
            <a:r>
              <a:rPr lang="en-US" altLang="en-US" dirty="0">
                <a:effectLst>
                  <a:outerShdw blurRad="38100" dist="38100" dir="2700000" algn="tl">
                    <a:srgbClr val="000000"/>
                  </a:outerShdw>
                </a:effectLst>
              </a:rPr>
              <a:t>out the real nature of a Biblical faith.</a:t>
            </a:r>
          </a:p>
          <a:p>
            <a:r>
              <a:rPr lang="en-US" altLang="en-US" dirty="0" smtClean="0">
                <a:effectLst>
                  <a:outerShdw blurRad="38100" dist="38100" dir="2700000" algn="tl">
                    <a:srgbClr val="000000"/>
                  </a:outerShdw>
                </a:effectLst>
              </a:rPr>
              <a:t>Faith </a:t>
            </a:r>
            <a:r>
              <a:rPr lang="en-US" altLang="en-US" dirty="0">
                <a:effectLst>
                  <a:outerShdw blurRad="38100" dist="38100" dir="2700000" algn="tl">
                    <a:srgbClr val="000000"/>
                  </a:outerShdw>
                </a:effectLst>
              </a:rPr>
              <a:t>is based upon evidence.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Heb 11:1; 1 Pet 3:15; John 8:32</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9108796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smtClean="0">
                <a:effectLst>
                  <a:outerShdw blurRad="38100" dist="38100" dir="2700000" algn="tl">
                    <a:srgbClr val="000000"/>
                  </a:outerShdw>
                </a:effectLst>
              </a:rPr>
              <a:t>How Can We Talk to One Who has Rejected the Bible?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We will increasingly meet people who regard the Bible as a book of man.</a:t>
            </a:r>
          </a:p>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“mainline” denominational preachers have </a:t>
            </a:r>
            <a:r>
              <a:rPr lang="en-US" altLang="en-US" i="1" u="sng" dirty="0">
                <a:effectLst>
                  <a:outerShdw blurRad="38100" dist="38100" dir="2700000" algn="tl">
                    <a:srgbClr val="000000"/>
                  </a:outerShdw>
                </a:effectLst>
              </a:rPr>
              <a:t>long since rejected The Bible as </a:t>
            </a:r>
            <a:r>
              <a:rPr lang="en-US" altLang="en-US" i="1" u="sng" dirty="0" smtClean="0">
                <a:effectLst>
                  <a:outerShdw blurRad="38100" dist="38100" dir="2700000" algn="tl">
                    <a:srgbClr val="000000"/>
                  </a:outerShdw>
                </a:effectLst>
              </a:rPr>
              <a:t>        </a:t>
            </a:r>
            <a:r>
              <a:rPr lang="en-US" altLang="en-US" i="1" u="sng" dirty="0">
                <a:effectLst>
                  <a:outerShdw blurRad="38100" dist="38100" dir="2700000" algn="tl">
                    <a:srgbClr val="000000"/>
                  </a:outerShdw>
                </a:effectLst>
              </a:rPr>
              <a:t>inspired</a:t>
            </a:r>
            <a:r>
              <a:rPr lang="en-US" altLang="en-US" dirty="0">
                <a:effectLst>
                  <a:outerShdw blurRad="38100" dist="38100" dir="2700000" algn="tl">
                    <a:srgbClr val="000000"/>
                  </a:outerShdw>
                </a:effectLst>
              </a:rPr>
              <a:t>. </a:t>
            </a:r>
            <a:endParaRPr lang="en-US" altLang="en-US" dirty="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Show the historical claims of these writers to the student</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Hebrews </a:t>
            </a:r>
            <a:r>
              <a:rPr lang="en-US" altLang="en-US" b="1" u="sng" dirty="0">
                <a:effectLst>
                  <a:outerShdw blurRad="38100" dist="38100" dir="2700000" algn="tl">
                    <a:srgbClr val="000000"/>
                  </a:outerShdw>
                </a:effectLst>
              </a:rPr>
              <a:t>11:1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Now </a:t>
            </a:r>
            <a:r>
              <a:rPr lang="en-US" altLang="en-US" dirty="0">
                <a:effectLst>
                  <a:outerShdw blurRad="38100" dist="38100" dir="2700000" algn="tl">
                    <a:srgbClr val="000000"/>
                  </a:outerShdw>
                </a:effectLst>
              </a:rPr>
              <a:t>faith is the substance of things hoped for, the </a:t>
            </a:r>
            <a:r>
              <a:rPr lang="en-US" altLang="en-US" u="sng" dirty="0">
                <a:effectLst>
                  <a:outerShdw blurRad="38100" dist="38100" dir="2700000" algn="tl">
                    <a:srgbClr val="000000"/>
                  </a:outerShdw>
                </a:effectLst>
              </a:rPr>
              <a:t>evidence of things not seen</a:t>
            </a:r>
            <a:r>
              <a:rPr lang="en-US" altLang="en-US" dirty="0">
                <a:effectLst>
                  <a:outerShdw blurRad="38100" dist="38100" dir="2700000" algn="tl">
                    <a:srgbClr val="000000"/>
                  </a:outerShdw>
                </a:effectLst>
              </a:rPr>
              <a:t>.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6145334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Show the historical claims of these writers to the student</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Peter 3:15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But </a:t>
            </a:r>
            <a:r>
              <a:rPr lang="en-US" altLang="en-US" dirty="0">
                <a:effectLst>
                  <a:outerShdw blurRad="38100" dist="38100" dir="2700000" algn="tl">
                    <a:srgbClr val="000000"/>
                  </a:outerShdw>
                </a:effectLst>
              </a:rPr>
              <a:t>sanctify the Lord God in your hearts, and always </a:t>
            </a:r>
            <a:r>
              <a:rPr lang="en-US" altLang="en-US" u="sng" dirty="0">
                <a:effectLst>
                  <a:outerShdw blurRad="38100" dist="38100" dir="2700000" algn="tl">
                    <a:srgbClr val="000000"/>
                  </a:outerShdw>
                </a:effectLst>
              </a:rPr>
              <a:t>be ready to give a defense</a:t>
            </a:r>
            <a:r>
              <a:rPr lang="en-US" altLang="en-US" dirty="0">
                <a:effectLst>
                  <a:outerShdw blurRad="38100" dist="38100" dir="2700000" algn="tl">
                    <a:srgbClr val="000000"/>
                  </a:outerShdw>
                </a:effectLst>
              </a:rPr>
              <a:t> to everyone who asks you a reason for the hope that is in you, with meekness and fear;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6710163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Show the historical claims of these writers to the student</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8:32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And </a:t>
            </a:r>
            <a:r>
              <a:rPr lang="en-US" altLang="en-US" dirty="0">
                <a:effectLst>
                  <a:outerShdw blurRad="38100" dist="38100" dir="2700000" algn="tl">
                    <a:srgbClr val="000000"/>
                  </a:outerShdw>
                </a:effectLst>
              </a:rPr>
              <a:t>you shall know the truth, and the truth shall make you free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9890298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Show the historical claims of these writers to the student</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Those </a:t>
            </a:r>
            <a:r>
              <a:rPr lang="en-US" altLang="en-US" dirty="0">
                <a:effectLst>
                  <a:outerShdw blurRad="38100" dist="38100" dir="2700000" algn="tl">
                    <a:srgbClr val="000000"/>
                  </a:outerShdw>
                </a:effectLst>
              </a:rPr>
              <a:t>who say faith is a "blind leap in the dark" are wrong.</a:t>
            </a:r>
          </a:p>
          <a:p>
            <a:r>
              <a:rPr lang="en-US" altLang="en-US" dirty="0" smtClean="0">
                <a:effectLst>
                  <a:outerShdw blurRad="38100" dist="38100" dir="2700000" algn="tl">
                    <a:srgbClr val="000000"/>
                  </a:outerShdw>
                </a:effectLst>
              </a:rPr>
              <a:t>Challenge </a:t>
            </a:r>
            <a:r>
              <a:rPr lang="en-US" altLang="en-US" dirty="0">
                <a:effectLst>
                  <a:outerShdw blurRad="38100" dist="38100" dir="2700000" algn="tl">
                    <a:srgbClr val="000000"/>
                  </a:outerShdw>
                </a:effectLst>
              </a:rPr>
              <a:t>the student to </a:t>
            </a:r>
            <a:r>
              <a:rPr lang="en-US" altLang="en-US" u="sng" dirty="0">
                <a:effectLst>
                  <a:outerShdw blurRad="38100" dist="38100" dir="2700000" algn="tl">
                    <a:srgbClr val="000000"/>
                  </a:outerShdw>
                </a:effectLst>
              </a:rPr>
              <a:t>test the evidence</a:t>
            </a:r>
            <a:r>
              <a:rPr lang="en-US" altLang="en-US" dirty="0">
                <a:effectLst>
                  <a:outerShdw blurRad="38100" dist="38100" dir="2700000" algn="tl">
                    <a:srgbClr val="000000"/>
                  </a:outerShdw>
                </a:effectLst>
              </a:rPr>
              <a:t>! (Ex. Richard.)</a:t>
            </a:r>
          </a:p>
          <a:p>
            <a:r>
              <a:rPr lang="en-US" altLang="en-US" dirty="0" smtClean="0">
                <a:effectLst>
                  <a:outerShdw blurRad="38100" dist="38100" dir="2700000" algn="tl">
                    <a:srgbClr val="000000"/>
                  </a:outerShdw>
                </a:effectLst>
              </a:rPr>
              <a:t>At </a:t>
            </a:r>
            <a:r>
              <a:rPr lang="en-US" altLang="en-US" dirty="0">
                <a:effectLst>
                  <a:outerShdw blurRad="38100" dist="38100" dir="2700000" algn="tl">
                    <a:srgbClr val="000000"/>
                  </a:outerShdw>
                </a:effectLst>
              </a:rPr>
              <a:t>the heart of every sermon of the apostles is their eyewitness testimony </a:t>
            </a:r>
            <a:r>
              <a:rPr lang="en-US" altLang="en-US" dirty="0" smtClean="0">
                <a:effectLst>
                  <a:outerShdw blurRad="38100" dist="38100" dir="2700000" algn="tl">
                    <a:srgbClr val="000000"/>
                  </a:outerShdw>
                </a:effectLst>
              </a:rPr>
              <a:t>of        </a:t>
            </a:r>
            <a:r>
              <a:rPr lang="en-US" altLang="en-US" dirty="0">
                <a:effectLst>
                  <a:outerShdw blurRad="38100" dist="38100" dir="2700000" algn="tl">
                    <a:srgbClr val="000000"/>
                  </a:outerShdw>
                </a:effectLst>
              </a:rPr>
              <a:t>the raised Christ. </a:t>
            </a:r>
            <a:r>
              <a:rPr lang="en-US" altLang="en-US" b="1" dirty="0">
                <a:effectLst>
                  <a:outerShdw blurRad="38100" dist="38100" dir="2700000" algn="tl">
                    <a:srgbClr val="000000"/>
                  </a:outerShdw>
                </a:effectLst>
              </a:rPr>
              <a:t>(Acts 2:32; 3:14-15; 5:30-32; 10:39-43; 13:27-31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7117681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Show the historical claims of these writers to the student</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2:32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This </a:t>
            </a:r>
            <a:r>
              <a:rPr lang="en-US" altLang="en-US" dirty="0">
                <a:effectLst>
                  <a:outerShdw blurRad="38100" dist="38100" dir="2700000" algn="tl">
                    <a:srgbClr val="000000"/>
                  </a:outerShdw>
                </a:effectLst>
              </a:rPr>
              <a:t>Jesus God has raised up, of which we </a:t>
            </a:r>
            <a:r>
              <a:rPr lang="en-US" altLang="en-US" u="sng" dirty="0">
                <a:effectLst>
                  <a:outerShdw blurRad="38100" dist="38100" dir="2700000" algn="tl">
                    <a:srgbClr val="000000"/>
                  </a:outerShdw>
                </a:effectLst>
              </a:rPr>
              <a:t>are all </a:t>
            </a:r>
            <a:r>
              <a:rPr lang="en-US" altLang="en-US" u="sng" dirty="0" smtClean="0">
                <a:effectLst>
                  <a:outerShdw blurRad="38100" dist="38100" dir="2700000" algn="tl">
                    <a:srgbClr val="000000"/>
                  </a:outerShdw>
                </a:effectLst>
              </a:rPr>
              <a:t>witnesses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6095353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Show the historical claims of these writers to the student</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3:14-15 </a:t>
            </a:r>
            <a:r>
              <a:rPr lang="en-US" altLang="en-US" b="1" u="sng" dirty="0">
                <a:effectLst>
                  <a:outerShdw blurRad="38100" dist="38100" dir="2700000" algn="tl">
                    <a:srgbClr val="000000"/>
                  </a:outerShdw>
                </a:effectLst>
              </a:rPr>
              <a:t>(NKJV)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But </a:t>
            </a:r>
            <a:r>
              <a:rPr lang="en-US" altLang="en-US" dirty="0">
                <a:effectLst>
                  <a:outerShdw blurRad="38100" dist="38100" dir="2700000" algn="tl">
                    <a:srgbClr val="000000"/>
                  </a:outerShdw>
                </a:effectLst>
              </a:rPr>
              <a:t>you denied the Holy One and the Just, and asked for a murderer to be granted to you, 15and killed the Prince of life, whom God raised from the dead, of which </a:t>
            </a:r>
            <a:r>
              <a:rPr lang="en-US" altLang="en-US" u="sng" dirty="0">
                <a:effectLst>
                  <a:outerShdw blurRad="38100" dist="38100" dir="2700000" algn="tl">
                    <a:srgbClr val="000000"/>
                  </a:outerShdw>
                </a:effectLst>
              </a:rPr>
              <a:t>we are witnesses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3901875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Show the historical claims of these writers to the student</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5:30-32 </a:t>
            </a:r>
            <a:r>
              <a:rPr lang="en-US" altLang="en-US" b="1" u="sng" dirty="0">
                <a:effectLst>
                  <a:outerShdw blurRad="38100" dist="38100" dir="2700000" algn="tl">
                    <a:srgbClr val="000000"/>
                  </a:outerShdw>
                </a:effectLst>
              </a:rPr>
              <a:t>(NKJV)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The </a:t>
            </a:r>
            <a:r>
              <a:rPr lang="en-US" altLang="en-US" dirty="0">
                <a:effectLst>
                  <a:outerShdw blurRad="38100" dist="38100" dir="2700000" algn="tl">
                    <a:srgbClr val="000000"/>
                  </a:outerShdw>
                </a:effectLst>
              </a:rPr>
              <a:t>God of our fathers raised up Jesus whom you murdered by hanging on a tree. 31Him God has exalted to His right hand to be Prince and Savior, to give repentance to Israel and forgiveness of sins. 32And we are His witnesses to these things, and so also is the Holy Spirit whom God has given to those who obey Him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09285931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Show the historical claims of these writers to the student</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10:39-43 </a:t>
            </a:r>
            <a:r>
              <a:rPr lang="en-US" altLang="en-US" b="1" u="sng" dirty="0">
                <a:effectLst>
                  <a:outerShdw blurRad="38100" dist="38100" dir="2700000" algn="tl">
                    <a:srgbClr val="000000"/>
                  </a:outerShdw>
                </a:effectLst>
              </a:rPr>
              <a:t>(NKJV)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And </a:t>
            </a:r>
            <a:r>
              <a:rPr lang="en-US" altLang="en-US" u="sng" dirty="0">
                <a:effectLst>
                  <a:outerShdw blurRad="38100" dist="38100" dir="2700000" algn="tl">
                    <a:srgbClr val="000000"/>
                  </a:outerShdw>
                </a:effectLst>
              </a:rPr>
              <a:t>we are witnesses</a:t>
            </a:r>
            <a:r>
              <a:rPr lang="en-US" altLang="en-US" dirty="0">
                <a:effectLst>
                  <a:outerShdw blurRad="38100" dist="38100" dir="2700000" algn="tl">
                    <a:srgbClr val="000000"/>
                  </a:outerShdw>
                </a:effectLst>
              </a:rPr>
              <a:t> of all things which He did both in the land of the Jews and in Jerusalem, whom they killed by hanging on a tree. </a:t>
            </a:r>
            <a:r>
              <a:rPr lang="en-US" altLang="en-US" dirty="0" smtClean="0">
                <a:effectLst>
                  <a:outerShdw blurRad="38100" dist="38100" dir="2700000" algn="tl">
                    <a:srgbClr val="000000"/>
                  </a:outerShdw>
                </a:effectLst>
              </a:rPr>
              <a:t>40 Him </a:t>
            </a:r>
            <a:r>
              <a:rPr lang="en-US" altLang="en-US" dirty="0">
                <a:effectLst>
                  <a:outerShdw blurRad="38100" dist="38100" dir="2700000" algn="tl">
                    <a:srgbClr val="000000"/>
                  </a:outerShdw>
                </a:effectLst>
              </a:rPr>
              <a:t>God raised up on the third day, and showed Him openly, </a:t>
            </a:r>
            <a:r>
              <a:rPr lang="en-US" altLang="en-US" dirty="0" smtClean="0">
                <a:effectLst>
                  <a:outerShdw blurRad="38100" dist="38100" dir="2700000" algn="tl">
                    <a:srgbClr val="000000"/>
                  </a:outerShdw>
                </a:effectLst>
              </a:rPr>
              <a:t>41 not </a:t>
            </a:r>
            <a:r>
              <a:rPr lang="en-US" altLang="en-US" dirty="0">
                <a:effectLst>
                  <a:outerShdw blurRad="38100" dist="38100" dir="2700000" algn="tl">
                    <a:srgbClr val="000000"/>
                  </a:outerShdw>
                </a:effectLst>
              </a:rPr>
              <a:t>to all the people, but </a:t>
            </a:r>
            <a:r>
              <a:rPr lang="en-US" altLang="en-US" u="sng" dirty="0">
                <a:effectLst>
                  <a:outerShdw blurRad="38100" dist="38100" dir="2700000" algn="tl">
                    <a:srgbClr val="000000"/>
                  </a:outerShdw>
                </a:effectLst>
              </a:rPr>
              <a:t>to witnesses chosen before by God</a:t>
            </a:r>
            <a:r>
              <a:rPr lang="en-US" altLang="en-US" dirty="0">
                <a:effectLst>
                  <a:outerShdw blurRad="38100" dist="38100" dir="2700000" algn="tl">
                    <a:srgbClr val="000000"/>
                  </a:outerShdw>
                </a:effectLst>
              </a:rPr>
              <a:t>, even to us who </a:t>
            </a:r>
            <a:r>
              <a:rPr lang="en-US" altLang="en-US" u="sng" dirty="0">
                <a:effectLst>
                  <a:outerShdw blurRad="38100" dist="38100" dir="2700000" algn="tl">
                    <a:srgbClr val="000000"/>
                  </a:outerShdw>
                </a:effectLst>
              </a:rPr>
              <a:t>ate and drank with Him after He arose from the dead</a:t>
            </a:r>
            <a:r>
              <a:rPr lang="en-US" altLang="en-US" dirty="0">
                <a:effectLst>
                  <a:outerShdw blurRad="38100" dist="38100" dir="2700000" algn="tl">
                    <a:srgbClr val="000000"/>
                  </a:outerShdw>
                </a:effectLst>
              </a:rPr>
              <a:t>.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6054726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Show the historical claims of these writers to the student</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42 And </a:t>
            </a:r>
            <a:r>
              <a:rPr lang="en-US" altLang="en-US" dirty="0">
                <a:effectLst>
                  <a:outerShdw blurRad="38100" dist="38100" dir="2700000" algn="tl">
                    <a:srgbClr val="000000"/>
                  </a:outerShdw>
                </a:effectLst>
              </a:rPr>
              <a:t>He commanded us to preach to the people, and to testify that it is He who was ordained by God to be Judge of the living and the dead. </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55431615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Show the historical claims of these writers to the student</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13:27-31 </a:t>
            </a:r>
            <a:r>
              <a:rPr lang="en-US" altLang="en-US" b="1" u="sng" dirty="0">
                <a:effectLst>
                  <a:outerShdw blurRad="38100" dist="38100" dir="2700000" algn="tl">
                    <a:srgbClr val="000000"/>
                  </a:outerShdw>
                </a:effectLst>
              </a:rPr>
              <a:t>(NKJV)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For </a:t>
            </a:r>
            <a:r>
              <a:rPr lang="en-US" altLang="en-US" dirty="0">
                <a:effectLst>
                  <a:outerShdw blurRad="38100" dist="38100" dir="2700000" algn="tl">
                    <a:srgbClr val="000000"/>
                  </a:outerShdw>
                </a:effectLst>
              </a:rPr>
              <a:t>those who dwell in Jerusalem, and their rulers, because they did not know Him, nor even the voices of the Prophets which are read every Sabbath, have fulfilled them in condemning Him. </a:t>
            </a:r>
            <a:r>
              <a:rPr lang="en-US" altLang="en-US" dirty="0" smtClean="0">
                <a:effectLst>
                  <a:outerShdw blurRad="38100" dist="38100" dir="2700000" algn="tl">
                    <a:srgbClr val="000000"/>
                  </a:outerShdw>
                </a:effectLst>
              </a:rPr>
              <a:t>28 And </a:t>
            </a:r>
            <a:r>
              <a:rPr lang="en-US" altLang="en-US" dirty="0">
                <a:effectLst>
                  <a:outerShdw blurRad="38100" dist="38100" dir="2700000" algn="tl">
                    <a:srgbClr val="000000"/>
                  </a:outerShdw>
                </a:effectLst>
              </a:rPr>
              <a:t>though they found no cause for death in Him, they asked Pilate that He should be put to death.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592950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smtClean="0">
                <a:effectLst>
                  <a:outerShdw blurRad="38100" dist="38100" dir="2700000" algn="tl">
                    <a:srgbClr val="000000"/>
                  </a:outerShdw>
                </a:effectLst>
              </a:rPr>
              <a:t>How Can We Talk to One Who has Rejected the Bible?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t>
            </a:r>
            <a:r>
              <a:rPr lang="en-US" altLang="en-US" dirty="0">
                <a:effectLst>
                  <a:outerShdw blurRad="38100" dist="38100" dir="2700000" algn="tl">
                    <a:srgbClr val="000000"/>
                  </a:outerShdw>
                </a:effectLst>
              </a:rPr>
              <a:t>The results of a poll taken in 1967 among 7,441 Protestant preachers in the U.S. In this poll 89% of Episcopal priests, 82% of Methodist preachers, 81% of Presbyterian preachers and 57% of American Lutheran preachers rejected a literal interpretation of the Bible when asked if they believed the Bible is the inspired word of God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6142717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Show the historical claims of these writers to the student</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29 Now </a:t>
            </a:r>
            <a:r>
              <a:rPr lang="en-US" altLang="en-US" dirty="0">
                <a:effectLst>
                  <a:outerShdw blurRad="38100" dist="38100" dir="2700000" algn="tl">
                    <a:srgbClr val="000000"/>
                  </a:outerShdw>
                </a:effectLst>
              </a:rPr>
              <a:t>when they had fulfilled all that was written concerning Him, they took Him down from the tree and laid Him in a tomb. </a:t>
            </a:r>
            <a:r>
              <a:rPr lang="en-US" altLang="en-US" dirty="0" smtClean="0">
                <a:effectLst>
                  <a:outerShdw blurRad="38100" dist="38100" dir="2700000" algn="tl">
                    <a:srgbClr val="000000"/>
                  </a:outerShdw>
                </a:effectLst>
              </a:rPr>
              <a:t>30 But </a:t>
            </a:r>
            <a:r>
              <a:rPr lang="en-US" altLang="en-US" dirty="0">
                <a:effectLst>
                  <a:outerShdw blurRad="38100" dist="38100" dir="2700000" algn="tl">
                    <a:srgbClr val="000000"/>
                  </a:outerShdw>
                </a:effectLst>
              </a:rPr>
              <a:t>God raised Him from the dead. </a:t>
            </a:r>
            <a:r>
              <a:rPr lang="en-US" altLang="en-US" dirty="0" smtClean="0">
                <a:effectLst>
                  <a:outerShdw blurRad="38100" dist="38100" dir="2700000" algn="tl">
                    <a:srgbClr val="000000"/>
                  </a:outerShdw>
                </a:effectLst>
              </a:rPr>
              <a:t>31 </a:t>
            </a:r>
            <a:r>
              <a:rPr lang="en-US" altLang="en-US" u="sng" dirty="0" smtClean="0">
                <a:effectLst>
                  <a:outerShdw blurRad="38100" dist="38100" dir="2700000" algn="tl">
                    <a:srgbClr val="000000"/>
                  </a:outerShdw>
                </a:effectLst>
              </a:rPr>
              <a:t>He </a:t>
            </a:r>
            <a:r>
              <a:rPr lang="en-US" altLang="en-US" u="sng" dirty="0">
                <a:effectLst>
                  <a:outerShdw blurRad="38100" dist="38100" dir="2700000" algn="tl">
                    <a:srgbClr val="000000"/>
                  </a:outerShdw>
                </a:effectLst>
              </a:rPr>
              <a:t>was seen for many days</a:t>
            </a:r>
            <a:r>
              <a:rPr lang="en-US" altLang="en-US" dirty="0">
                <a:effectLst>
                  <a:outerShdw blurRad="38100" dist="38100" dir="2700000" algn="tl">
                    <a:srgbClr val="000000"/>
                  </a:outerShdw>
                </a:effectLst>
              </a:rPr>
              <a:t> by those who came up with Him from Galilee to Jerusalem, </a:t>
            </a:r>
            <a:r>
              <a:rPr lang="en-US" altLang="en-US" u="sng" dirty="0">
                <a:effectLst>
                  <a:outerShdw blurRad="38100" dist="38100" dir="2700000" algn="tl">
                    <a:srgbClr val="000000"/>
                  </a:outerShdw>
                </a:effectLst>
              </a:rPr>
              <a:t>who are His witnesses to the people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139419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Show the historical claims of these writers to the student</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u="sng" dirty="0" smtClean="0">
                <a:effectLst>
                  <a:outerShdw blurRad="38100" dist="38100" dir="2700000" algn="tl">
                    <a:srgbClr val="000000"/>
                  </a:outerShdw>
                </a:effectLst>
              </a:rPr>
              <a:t>Is </a:t>
            </a:r>
            <a:r>
              <a:rPr lang="en-US" altLang="en-US" u="sng" dirty="0">
                <a:effectLst>
                  <a:outerShdw blurRad="38100" dist="38100" dir="2700000" algn="tl">
                    <a:srgbClr val="000000"/>
                  </a:outerShdw>
                </a:effectLst>
              </a:rPr>
              <a:t>this testimony believable</a:t>
            </a:r>
            <a:r>
              <a:rPr lang="en-US" altLang="en-US" dirty="0">
                <a:effectLst>
                  <a:outerShdw blurRad="38100" dist="38100" dir="2700000" algn="tl">
                    <a:srgbClr val="000000"/>
                  </a:outerShdw>
                </a:effectLst>
              </a:rPr>
              <a:t>? </a:t>
            </a:r>
          </a:p>
          <a:p>
            <a:r>
              <a:rPr lang="en-US" altLang="en-US" dirty="0" smtClean="0">
                <a:effectLst>
                  <a:outerShdw blurRad="38100" dist="38100" dir="2700000" algn="tl">
                    <a:srgbClr val="000000"/>
                  </a:outerShdw>
                </a:effectLst>
              </a:rPr>
              <a:t>Many </a:t>
            </a:r>
            <a:r>
              <a:rPr lang="en-US" altLang="en-US" dirty="0">
                <a:effectLst>
                  <a:outerShdw blurRad="38100" dist="38100" dir="2700000" algn="tl">
                    <a:srgbClr val="000000"/>
                  </a:outerShdw>
                </a:effectLst>
              </a:rPr>
              <a:t>will lie or simply are mistaken when they bear testimony.</a:t>
            </a:r>
          </a:p>
          <a:p>
            <a:r>
              <a:rPr lang="en-US" altLang="en-US" u="sng" dirty="0" smtClean="0">
                <a:effectLst>
                  <a:outerShdw blurRad="38100" dist="38100" dir="2700000" algn="tl">
                    <a:srgbClr val="000000"/>
                  </a:outerShdw>
                </a:effectLst>
              </a:rPr>
              <a:t>On </a:t>
            </a:r>
            <a:r>
              <a:rPr lang="en-US" altLang="en-US" u="sng" dirty="0">
                <a:effectLst>
                  <a:outerShdw blurRad="38100" dist="38100" dir="2700000" algn="tl">
                    <a:srgbClr val="000000"/>
                  </a:outerShdw>
                </a:effectLst>
              </a:rPr>
              <a:t>what basis</a:t>
            </a:r>
            <a:r>
              <a:rPr lang="en-US" altLang="en-US" dirty="0">
                <a:effectLst>
                  <a:outerShdw blurRad="38100" dist="38100" dir="2700000" algn="tl">
                    <a:srgbClr val="000000"/>
                  </a:outerShdw>
                </a:effectLst>
              </a:rPr>
              <a:t> do we reject some testimony and accept other testimony</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2134451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Show the historical claims of these writers to the student</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Are </a:t>
            </a:r>
            <a:r>
              <a:rPr lang="en-US" altLang="en-US" u="sng" dirty="0">
                <a:effectLst>
                  <a:outerShdw blurRad="38100" dist="38100" dir="2700000" algn="tl">
                    <a:srgbClr val="000000"/>
                  </a:outerShdw>
                </a:effectLst>
              </a:rPr>
              <a:t>these writers credible</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Were </a:t>
            </a:r>
            <a:r>
              <a:rPr lang="en-US" altLang="en-US" dirty="0">
                <a:effectLst>
                  <a:outerShdw blurRad="38100" dist="38100" dir="2700000" algn="tl">
                    <a:srgbClr val="000000"/>
                  </a:outerShdw>
                </a:effectLst>
              </a:rPr>
              <a:t>the apostles in a position to know the facts? </a:t>
            </a:r>
            <a:r>
              <a:rPr lang="en-US" altLang="en-US" b="1" dirty="0">
                <a:effectLst>
                  <a:outerShdw blurRad="38100" dist="38100" dir="2700000" algn="tl">
                    <a:srgbClr val="000000"/>
                  </a:outerShdw>
                </a:effectLst>
              </a:rPr>
              <a:t>(1 John 1:1-3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7895943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Show the historical claims of these writers to the student</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John </a:t>
            </a:r>
            <a:r>
              <a:rPr lang="en-US" altLang="en-US" b="1" u="sng" dirty="0" smtClean="0">
                <a:effectLst>
                  <a:outerShdw blurRad="38100" dist="38100" dir="2700000" algn="tl">
                    <a:srgbClr val="000000"/>
                  </a:outerShdw>
                </a:effectLst>
              </a:rPr>
              <a:t>1:1-3 </a:t>
            </a:r>
            <a:r>
              <a:rPr lang="en-US" altLang="en-US" b="1" u="sng" dirty="0">
                <a:effectLst>
                  <a:outerShdw blurRad="38100" dist="38100" dir="2700000" algn="tl">
                    <a:srgbClr val="000000"/>
                  </a:outerShdw>
                </a:effectLst>
              </a:rPr>
              <a:t>(NKJV)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That </a:t>
            </a:r>
            <a:r>
              <a:rPr lang="en-US" altLang="en-US" dirty="0">
                <a:effectLst>
                  <a:outerShdw blurRad="38100" dist="38100" dir="2700000" algn="tl">
                    <a:srgbClr val="000000"/>
                  </a:outerShdw>
                </a:effectLst>
              </a:rPr>
              <a:t>which was from </a:t>
            </a:r>
            <a:r>
              <a:rPr lang="en-US" altLang="en-US" u="sng" dirty="0">
                <a:effectLst>
                  <a:outerShdw blurRad="38100" dist="38100" dir="2700000" algn="tl">
                    <a:srgbClr val="000000"/>
                  </a:outerShdw>
                </a:effectLst>
              </a:rPr>
              <a:t>the beginning</a:t>
            </a:r>
            <a:r>
              <a:rPr lang="en-US" altLang="en-US" dirty="0">
                <a:effectLst>
                  <a:outerShdw blurRad="38100" dist="38100" dir="2700000" algn="tl">
                    <a:srgbClr val="000000"/>
                  </a:outerShdw>
                </a:effectLst>
              </a:rPr>
              <a:t>, which </a:t>
            </a:r>
            <a:r>
              <a:rPr lang="en-US" altLang="en-US" u="sng" dirty="0">
                <a:effectLst>
                  <a:outerShdw blurRad="38100" dist="38100" dir="2700000" algn="tl">
                    <a:srgbClr val="000000"/>
                  </a:outerShdw>
                </a:effectLst>
              </a:rPr>
              <a:t>we have heard</a:t>
            </a:r>
            <a:r>
              <a:rPr lang="en-US" altLang="en-US" dirty="0">
                <a:effectLst>
                  <a:outerShdw blurRad="38100" dist="38100" dir="2700000" algn="tl">
                    <a:srgbClr val="000000"/>
                  </a:outerShdw>
                </a:effectLst>
              </a:rPr>
              <a:t>, which </a:t>
            </a:r>
            <a:r>
              <a:rPr lang="en-US" altLang="en-US" u="sng" dirty="0">
                <a:effectLst>
                  <a:outerShdw blurRad="38100" dist="38100" dir="2700000" algn="tl">
                    <a:srgbClr val="000000"/>
                  </a:outerShdw>
                </a:effectLst>
              </a:rPr>
              <a:t>we have seen </a:t>
            </a:r>
            <a:r>
              <a:rPr lang="en-US" altLang="en-US" dirty="0">
                <a:effectLst>
                  <a:outerShdw blurRad="38100" dist="38100" dir="2700000" algn="tl">
                    <a:srgbClr val="000000"/>
                  </a:outerShdw>
                </a:effectLst>
              </a:rPr>
              <a:t>with our eyes, which </a:t>
            </a:r>
            <a:r>
              <a:rPr lang="en-US" altLang="en-US" u="sng" dirty="0">
                <a:effectLst>
                  <a:outerShdw blurRad="38100" dist="38100" dir="2700000" algn="tl">
                    <a:srgbClr val="000000"/>
                  </a:outerShdw>
                </a:effectLst>
              </a:rPr>
              <a:t>we have looked upon</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our hands have handled</a:t>
            </a:r>
            <a:r>
              <a:rPr lang="en-US" altLang="en-US" dirty="0">
                <a:effectLst>
                  <a:outerShdw blurRad="38100" dist="38100" dir="2700000" algn="tl">
                    <a:srgbClr val="000000"/>
                  </a:outerShdw>
                </a:effectLst>
              </a:rPr>
              <a:t>, concerning the Word of life—2the life was manifested, and </a:t>
            </a:r>
            <a:r>
              <a:rPr lang="en-US" altLang="en-US" u="sng" dirty="0">
                <a:effectLst>
                  <a:outerShdw blurRad="38100" dist="38100" dir="2700000" algn="tl">
                    <a:srgbClr val="000000"/>
                  </a:outerShdw>
                </a:effectLst>
              </a:rPr>
              <a:t>we have seen, and bear witness</a:t>
            </a:r>
            <a:r>
              <a:rPr lang="en-US" altLang="en-US" dirty="0">
                <a:effectLst>
                  <a:outerShdw blurRad="38100" dist="38100" dir="2700000" algn="tl">
                    <a:srgbClr val="000000"/>
                  </a:outerShdw>
                </a:effectLst>
              </a:rPr>
              <a:t>, and declare to you that eternal life which was with the Father and was manifested to us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2077782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Show the historical claims of these writers to the student</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Did </a:t>
            </a:r>
            <a:r>
              <a:rPr lang="en-US" altLang="en-US" dirty="0">
                <a:effectLst>
                  <a:outerShdw blurRad="38100" dist="38100" dir="2700000" algn="tl">
                    <a:srgbClr val="000000"/>
                  </a:outerShdw>
                </a:effectLst>
              </a:rPr>
              <a:t>the apostles have any advantages in lying about the resurrection?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1 Cor </a:t>
            </a:r>
            <a:r>
              <a:rPr lang="en-US" altLang="en-US" b="1" dirty="0" smtClean="0">
                <a:effectLst>
                  <a:outerShdw blurRad="38100" dist="38100" dir="2700000" algn="tl">
                    <a:srgbClr val="000000"/>
                  </a:outerShdw>
                </a:effectLst>
              </a:rPr>
              <a:t>15:30-32)</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98207446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Show the historical claims of these writers to the student</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a:t>
            </a:r>
            <a:r>
              <a:rPr lang="en-US" altLang="en-US" b="1" u="sng" dirty="0" smtClean="0">
                <a:effectLst>
                  <a:outerShdw blurRad="38100" dist="38100" dir="2700000" algn="tl">
                    <a:srgbClr val="000000"/>
                  </a:outerShdw>
                </a:effectLst>
              </a:rPr>
              <a:t>15:30-32 </a:t>
            </a:r>
            <a:r>
              <a:rPr lang="en-US" altLang="en-US" b="1" u="sng" dirty="0">
                <a:effectLst>
                  <a:outerShdw blurRad="38100" dist="38100" dir="2700000" algn="tl">
                    <a:srgbClr val="000000"/>
                  </a:outerShdw>
                </a:effectLst>
              </a:rPr>
              <a:t>(NKJV)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And </a:t>
            </a:r>
            <a:r>
              <a:rPr lang="en-US" altLang="en-US" dirty="0">
                <a:effectLst>
                  <a:outerShdw blurRad="38100" dist="38100" dir="2700000" algn="tl">
                    <a:srgbClr val="000000"/>
                  </a:outerShdw>
                </a:effectLst>
              </a:rPr>
              <a:t>why do </a:t>
            </a:r>
            <a:r>
              <a:rPr lang="en-US" altLang="en-US" u="sng" dirty="0">
                <a:effectLst>
                  <a:outerShdw blurRad="38100" dist="38100" dir="2700000" algn="tl">
                    <a:srgbClr val="000000"/>
                  </a:outerShdw>
                </a:effectLst>
              </a:rPr>
              <a:t>we stand in jeopardy every hour</a:t>
            </a:r>
            <a:r>
              <a:rPr lang="en-US" altLang="en-US" dirty="0">
                <a:effectLst>
                  <a:outerShdw blurRad="38100" dist="38100" dir="2700000" algn="tl">
                    <a:srgbClr val="000000"/>
                  </a:outerShdw>
                </a:effectLst>
              </a:rPr>
              <a:t>? 31I affirm, by the boasting in you which I have in Christ Jesus our Lord, I die daily. </a:t>
            </a:r>
            <a:r>
              <a:rPr lang="en-US" altLang="en-US" dirty="0" smtClean="0">
                <a:effectLst>
                  <a:outerShdw blurRad="38100" dist="38100" dir="2700000" algn="tl">
                    <a:srgbClr val="000000"/>
                  </a:outerShdw>
                </a:effectLst>
              </a:rPr>
              <a:t>32 If</a:t>
            </a:r>
            <a:r>
              <a:rPr lang="en-US" altLang="en-US" dirty="0">
                <a:effectLst>
                  <a:outerShdw blurRad="38100" dist="38100" dir="2700000" algn="tl">
                    <a:srgbClr val="000000"/>
                  </a:outerShdw>
                </a:effectLst>
              </a:rPr>
              <a:t>, in </a:t>
            </a:r>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manner of men, I have fought with beasts at Ephesus, </a:t>
            </a:r>
            <a:r>
              <a:rPr lang="en-US" altLang="en-US" u="sng" dirty="0">
                <a:effectLst>
                  <a:outerShdw blurRad="38100" dist="38100" dir="2700000" algn="tl">
                    <a:srgbClr val="000000"/>
                  </a:outerShdw>
                </a:effectLst>
              </a:rPr>
              <a:t>what advantage is it to me</a:t>
            </a:r>
            <a:r>
              <a:rPr lang="en-US" altLang="en-US" dirty="0">
                <a:effectLst>
                  <a:outerShdw blurRad="38100" dist="38100" dir="2700000" algn="tl">
                    <a:srgbClr val="000000"/>
                  </a:outerShdw>
                </a:effectLst>
              </a:rPr>
              <a:t>? If the dead do not rise, “Let us eat and drink, for tomorrow we die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6153755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Show the historical claims of these writers to the student</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16:1-3 </a:t>
            </a:r>
            <a:r>
              <a:rPr lang="en-US" altLang="en-US" b="1" u="sng" dirty="0">
                <a:effectLst>
                  <a:outerShdw blurRad="38100" dist="38100" dir="2700000" algn="tl">
                    <a:srgbClr val="000000"/>
                  </a:outerShdw>
                </a:effectLst>
              </a:rPr>
              <a:t>(NKJV)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These things I have spoken to you, that you should not be made to stumble. </a:t>
            </a:r>
            <a:r>
              <a:rPr lang="en-US" altLang="en-US" dirty="0" smtClean="0">
                <a:effectLst>
                  <a:outerShdw blurRad="38100" dist="38100" dir="2700000" algn="tl">
                    <a:srgbClr val="000000"/>
                  </a:outerShdw>
                </a:effectLst>
              </a:rPr>
              <a:t>2 They </a:t>
            </a:r>
            <a:r>
              <a:rPr lang="en-US" altLang="en-US" dirty="0">
                <a:effectLst>
                  <a:outerShdw blurRad="38100" dist="38100" dir="2700000" algn="tl">
                    <a:srgbClr val="000000"/>
                  </a:outerShdw>
                </a:effectLst>
              </a:rPr>
              <a:t>will put you out of the synagogues; yes, the time is coming that </a:t>
            </a:r>
            <a:r>
              <a:rPr lang="en-US" altLang="en-US" u="sng" dirty="0">
                <a:effectLst>
                  <a:outerShdw blurRad="38100" dist="38100" dir="2700000" algn="tl">
                    <a:srgbClr val="000000"/>
                  </a:outerShdw>
                </a:effectLst>
              </a:rPr>
              <a:t>whoever kills you will think that he offers God service</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3 And </a:t>
            </a:r>
            <a:r>
              <a:rPr lang="en-US" altLang="en-US" dirty="0">
                <a:effectLst>
                  <a:outerShdw blurRad="38100" dist="38100" dir="2700000" algn="tl">
                    <a:srgbClr val="000000"/>
                  </a:outerShdw>
                </a:effectLst>
              </a:rPr>
              <a:t>these things they will do to you because they have not known the Father nor Me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5301921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Show the historical claims of these writers to the student</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Are </a:t>
            </a:r>
            <a:r>
              <a:rPr lang="en-US" altLang="en-US" dirty="0">
                <a:effectLst>
                  <a:outerShdw blurRad="38100" dist="38100" dir="2700000" algn="tl">
                    <a:srgbClr val="000000"/>
                  </a:outerShdw>
                </a:effectLst>
              </a:rPr>
              <a:t>the writings of the apostles </a:t>
            </a:r>
            <a:r>
              <a:rPr lang="en-US" altLang="en-US" u="sng" dirty="0">
                <a:effectLst>
                  <a:outerShdw blurRad="38100" dist="38100" dir="2700000" algn="tl">
                    <a:srgbClr val="000000"/>
                  </a:outerShdw>
                </a:effectLst>
              </a:rPr>
              <a:t>historically accurate</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Was </a:t>
            </a:r>
            <a:r>
              <a:rPr lang="en-US" altLang="en-US" dirty="0">
                <a:effectLst>
                  <a:outerShdw blurRad="38100" dist="38100" dir="2700000" algn="tl">
                    <a:srgbClr val="000000"/>
                  </a:outerShdw>
                </a:effectLst>
              </a:rPr>
              <a:t>there </a:t>
            </a:r>
            <a:r>
              <a:rPr lang="en-US" altLang="en-US" u="sng" dirty="0">
                <a:effectLst>
                  <a:outerShdw blurRad="38100" dist="38100" dir="2700000" algn="tl">
                    <a:srgbClr val="000000"/>
                  </a:outerShdw>
                </a:effectLst>
              </a:rPr>
              <a:t>agreement</a:t>
            </a:r>
            <a:r>
              <a:rPr lang="en-US" altLang="en-US" dirty="0">
                <a:effectLst>
                  <a:outerShdw blurRad="38100" dist="38100" dir="2700000" algn="tl">
                    <a:srgbClr val="000000"/>
                  </a:outerShdw>
                </a:effectLst>
              </a:rPr>
              <a:t> between the </a:t>
            </a:r>
            <a:r>
              <a:rPr lang="en-US" altLang="en-US" u="sng" dirty="0">
                <a:effectLst>
                  <a:outerShdw blurRad="38100" dist="38100" dir="2700000" algn="tl">
                    <a:srgbClr val="000000"/>
                  </a:outerShdw>
                </a:effectLst>
              </a:rPr>
              <a:t>numerous witnesses</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(1 Cor 15:1-6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6595594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Show the historical claims of these writers to the student</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a:t>
            </a:r>
            <a:r>
              <a:rPr lang="en-US" altLang="en-US" b="1" u="sng" dirty="0" smtClean="0">
                <a:effectLst>
                  <a:outerShdw blurRad="38100" dist="38100" dir="2700000" algn="tl">
                    <a:srgbClr val="000000"/>
                  </a:outerShdw>
                </a:effectLst>
              </a:rPr>
              <a:t>15:5-6 </a:t>
            </a:r>
            <a:r>
              <a:rPr lang="en-US" altLang="en-US" b="1" u="sng" dirty="0">
                <a:effectLst>
                  <a:outerShdw blurRad="38100" dist="38100" dir="2700000" algn="tl">
                    <a:srgbClr val="000000"/>
                  </a:outerShdw>
                </a:effectLst>
              </a:rPr>
              <a:t>(NKJV)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that </a:t>
            </a:r>
            <a:r>
              <a:rPr lang="en-US" altLang="en-US" dirty="0">
                <a:effectLst>
                  <a:outerShdw blurRad="38100" dist="38100" dir="2700000" algn="tl">
                    <a:srgbClr val="000000"/>
                  </a:outerShdw>
                </a:effectLst>
              </a:rPr>
              <a:t>He was seen by Cephas, then by the twelve. 6After that He was seen by over </a:t>
            </a:r>
            <a:r>
              <a:rPr lang="en-US" altLang="en-US" u="sng" dirty="0">
                <a:effectLst>
                  <a:outerShdw blurRad="38100" dist="38100" dir="2700000" algn="tl">
                    <a:srgbClr val="000000"/>
                  </a:outerShdw>
                </a:effectLst>
              </a:rPr>
              <a:t>five hundred brethren at once</a:t>
            </a:r>
            <a:r>
              <a:rPr lang="en-US" altLang="en-US" dirty="0">
                <a:effectLst>
                  <a:outerShdw blurRad="38100" dist="38100" dir="2700000" algn="tl">
                    <a:srgbClr val="000000"/>
                  </a:outerShdw>
                </a:effectLst>
              </a:rPr>
              <a:t>, of whom </a:t>
            </a:r>
            <a:r>
              <a:rPr lang="en-US" altLang="en-US" u="sng" dirty="0">
                <a:effectLst>
                  <a:outerShdw blurRad="38100" dist="38100" dir="2700000" algn="tl">
                    <a:srgbClr val="000000"/>
                  </a:outerShdw>
                </a:effectLst>
              </a:rPr>
              <a:t>the greater part remain to the present</a:t>
            </a:r>
            <a:r>
              <a:rPr lang="en-US" altLang="en-US" dirty="0">
                <a:effectLst>
                  <a:outerShdw blurRad="38100" dist="38100" dir="2700000" algn="tl">
                    <a:srgbClr val="000000"/>
                  </a:outerShdw>
                </a:effectLst>
              </a:rPr>
              <a:t>, but some have fallen asleep.</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2442590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Engage the student in testing the presented evidence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Explain </a:t>
            </a:r>
            <a:r>
              <a:rPr lang="en-US" altLang="en-US" dirty="0">
                <a:effectLst>
                  <a:outerShdw blurRad="38100" dist="38100" dir="2700000" algn="tl">
                    <a:srgbClr val="000000"/>
                  </a:outerShdw>
                </a:effectLst>
              </a:rPr>
              <a:t>and examine significant facts.</a:t>
            </a:r>
          </a:p>
          <a:p>
            <a:r>
              <a:rPr lang="en-US" altLang="en-US" b="1" u="sng" dirty="0" smtClean="0">
                <a:effectLst>
                  <a:outerShdw blurRad="38100" dist="38100" dir="2700000" algn="tl">
                    <a:srgbClr val="000000"/>
                  </a:outerShdw>
                </a:effectLst>
              </a:rPr>
              <a:t>Jesus </a:t>
            </a:r>
            <a:r>
              <a:rPr lang="en-US" altLang="en-US" b="1" u="sng" dirty="0">
                <a:effectLst>
                  <a:outerShdw blurRad="38100" dist="38100" dir="2700000" algn="tl">
                    <a:srgbClr val="000000"/>
                  </a:outerShdw>
                </a:effectLst>
              </a:rPr>
              <a:t>was Dead</a:t>
            </a:r>
            <a:r>
              <a:rPr lang="en-US" altLang="en-US" dirty="0">
                <a:effectLst>
                  <a:outerShdw blurRad="38100" dist="38100" dir="2700000" algn="tl">
                    <a:srgbClr val="000000"/>
                  </a:outerShdw>
                </a:effectLst>
              </a:rPr>
              <a:t> - Hear the description of an eyewitness. </a:t>
            </a: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John 19:32-36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9524764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smtClean="0">
                <a:effectLst>
                  <a:outerShdw blurRad="38100" dist="38100" dir="2700000" algn="tl">
                    <a:srgbClr val="000000"/>
                  </a:outerShdw>
                </a:effectLst>
              </a:rPr>
              <a:t>How Can We Talk to One Who has Rejected the Bible?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sz="3000" dirty="0" smtClean="0">
                <a:effectLst>
                  <a:outerShdw blurRad="38100" dist="38100" dir="2700000" algn="tl">
                    <a:srgbClr val="000000"/>
                  </a:outerShdw>
                </a:effectLst>
              </a:rPr>
              <a:t>In </a:t>
            </a:r>
            <a:r>
              <a:rPr lang="en-US" altLang="en-US" sz="3000" dirty="0">
                <a:effectLst>
                  <a:outerShdw blurRad="38100" dist="38100" dir="2700000" algn="tl">
                    <a:srgbClr val="000000"/>
                  </a:outerShdw>
                </a:effectLst>
              </a:rPr>
              <a:t>1981 here are the results: 95% of Episcopalians, 87% of Methodists, 82% of Presbyterians, 77% of American </a:t>
            </a:r>
            <a:r>
              <a:rPr lang="en-US" altLang="en-US" dirty="0">
                <a:effectLst>
                  <a:outerShdw blurRad="38100" dist="38100" dir="2700000" algn="tl">
                    <a:srgbClr val="000000"/>
                  </a:outerShdw>
                </a:effectLst>
              </a:rPr>
              <a:t>Lutherans, and 67% of American Baptists said "No</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4121477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Engage the student in testing the presented evidence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19:32-36 </a:t>
            </a:r>
            <a:r>
              <a:rPr lang="en-US" altLang="en-US" b="1" u="sng" dirty="0">
                <a:effectLst>
                  <a:outerShdw blurRad="38100" dist="38100" dir="2700000" algn="tl">
                    <a:srgbClr val="000000"/>
                  </a:outerShdw>
                </a:effectLst>
              </a:rPr>
              <a:t>(NKJV)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Then </a:t>
            </a:r>
            <a:r>
              <a:rPr lang="en-US" altLang="en-US" dirty="0">
                <a:effectLst>
                  <a:outerShdw blurRad="38100" dist="38100" dir="2700000" algn="tl">
                    <a:srgbClr val="000000"/>
                  </a:outerShdw>
                </a:effectLst>
              </a:rPr>
              <a:t>the soldiers came and broke the legs of the first and of the other who was crucified with Him. </a:t>
            </a:r>
            <a:r>
              <a:rPr lang="en-US" altLang="en-US" dirty="0" smtClean="0">
                <a:effectLst>
                  <a:outerShdw blurRad="38100" dist="38100" dir="2700000" algn="tl">
                    <a:srgbClr val="000000"/>
                  </a:outerShdw>
                </a:effectLst>
              </a:rPr>
              <a:t>33 But </a:t>
            </a:r>
            <a:r>
              <a:rPr lang="en-US" altLang="en-US" dirty="0">
                <a:effectLst>
                  <a:outerShdw blurRad="38100" dist="38100" dir="2700000" algn="tl">
                    <a:srgbClr val="000000"/>
                  </a:outerShdw>
                </a:effectLst>
              </a:rPr>
              <a:t>when they came to Jesus and saw that He was already dead, they did not break His legs.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3608043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Engage the student in testing the presented evidence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34 But </a:t>
            </a:r>
            <a:r>
              <a:rPr lang="en-US" altLang="en-US" dirty="0">
                <a:effectLst>
                  <a:outerShdw blurRad="38100" dist="38100" dir="2700000" algn="tl">
                    <a:srgbClr val="000000"/>
                  </a:outerShdw>
                </a:effectLst>
              </a:rPr>
              <a:t>one of the soldiers </a:t>
            </a:r>
            <a:r>
              <a:rPr lang="en-US" altLang="en-US" u="sng" dirty="0">
                <a:effectLst>
                  <a:outerShdw blurRad="38100" dist="38100" dir="2700000" algn="tl">
                    <a:srgbClr val="000000"/>
                  </a:outerShdw>
                </a:effectLst>
              </a:rPr>
              <a:t>pierced His side with a spear</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immediately blood and water came out</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35 And </a:t>
            </a:r>
            <a:r>
              <a:rPr lang="en-US" altLang="en-US" dirty="0">
                <a:effectLst>
                  <a:outerShdw blurRad="38100" dist="38100" dir="2700000" algn="tl">
                    <a:srgbClr val="000000"/>
                  </a:outerShdw>
                </a:effectLst>
              </a:rPr>
              <a:t>he who </a:t>
            </a:r>
            <a:r>
              <a:rPr lang="en-US" altLang="en-US" u="sng" dirty="0">
                <a:effectLst>
                  <a:outerShdw blurRad="38100" dist="38100" dir="2700000" algn="tl">
                    <a:srgbClr val="000000"/>
                  </a:outerShdw>
                </a:effectLst>
              </a:rPr>
              <a:t>has seen has testified</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his testimony is true</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he knows that he is telling the truth</a:t>
            </a:r>
            <a:r>
              <a:rPr lang="en-US" altLang="en-US" dirty="0">
                <a:effectLst>
                  <a:outerShdw blurRad="38100" dist="38100" dir="2700000" algn="tl">
                    <a:srgbClr val="000000"/>
                  </a:outerShdw>
                </a:effectLst>
              </a:rPr>
              <a:t>, so that you may believe. </a:t>
            </a:r>
            <a:r>
              <a:rPr lang="en-US" altLang="en-US" dirty="0" smtClean="0">
                <a:effectLst>
                  <a:outerShdw blurRad="38100" dist="38100" dir="2700000" algn="tl">
                    <a:srgbClr val="000000"/>
                  </a:outerShdw>
                </a:effectLst>
              </a:rPr>
              <a:t>36 For </a:t>
            </a:r>
            <a:r>
              <a:rPr lang="en-US" altLang="en-US" dirty="0">
                <a:effectLst>
                  <a:outerShdw blurRad="38100" dist="38100" dir="2700000" algn="tl">
                    <a:srgbClr val="000000"/>
                  </a:outerShdw>
                </a:effectLst>
              </a:rPr>
              <a:t>these things were done that the Scripture should be fulfilled, “Not one of His bones shall be broken</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2899814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Engage the student in testing the presented evidence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body was placed in a new tomb.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Matt 27:60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6541966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Engage the student in testing the presented evidence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Matthew </a:t>
            </a:r>
            <a:r>
              <a:rPr lang="en-US" altLang="en-US" b="1" u="sng" dirty="0">
                <a:effectLst>
                  <a:outerShdw blurRad="38100" dist="38100" dir="2700000" algn="tl">
                    <a:srgbClr val="000000"/>
                  </a:outerShdw>
                </a:effectLst>
              </a:rPr>
              <a:t>27:60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and </a:t>
            </a:r>
            <a:r>
              <a:rPr lang="en-US" altLang="en-US" dirty="0">
                <a:effectLst>
                  <a:outerShdw blurRad="38100" dist="38100" dir="2700000" algn="tl">
                    <a:srgbClr val="000000"/>
                  </a:outerShdw>
                </a:effectLst>
              </a:rPr>
              <a:t>laid it in his new tomb which he had </a:t>
            </a:r>
            <a:r>
              <a:rPr lang="en-US" altLang="en-US" u="sng" dirty="0">
                <a:effectLst>
                  <a:outerShdw blurRad="38100" dist="38100" dir="2700000" algn="tl">
                    <a:srgbClr val="000000"/>
                  </a:outerShdw>
                </a:effectLst>
              </a:rPr>
              <a:t>hewn out of the rock</a:t>
            </a:r>
            <a:r>
              <a:rPr lang="en-US" altLang="en-US" dirty="0">
                <a:effectLst>
                  <a:outerShdw blurRad="38100" dist="38100" dir="2700000" algn="tl">
                    <a:srgbClr val="000000"/>
                  </a:outerShdw>
                </a:effectLst>
              </a:rPr>
              <a:t>; and he rolled </a:t>
            </a:r>
            <a:r>
              <a:rPr lang="en-US" altLang="en-US" u="sng" dirty="0">
                <a:effectLst>
                  <a:outerShdw blurRad="38100" dist="38100" dir="2700000" algn="tl">
                    <a:srgbClr val="000000"/>
                  </a:outerShdw>
                </a:effectLst>
              </a:rPr>
              <a:t>a large stone against the door of the tomb</a:t>
            </a:r>
            <a:r>
              <a:rPr lang="en-US" altLang="en-US" dirty="0">
                <a:effectLst>
                  <a:outerShdw blurRad="38100" dist="38100" dir="2700000" algn="tl">
                    <a:srgbClr val="000000"/>
                  </a:outerShdw>
                </a:effectLst>
              </a:rPr>
              <a:t>, and departed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1655952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Engage the student in testing the presented evidence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tomb was cut out of rock. </a:t>
            </a:r>
            <a:r>
              <a:rPr lang="en-US" altLang="en-US" b="1" dirty="0">
                <a:effectLst>
                  <a:outerShdw blurRad="38100" dist="38100" dir="2700000" algn="tl">
                    <a:srgbClr val="000000"/>
                  </a:outerShdw>
                </a:effectLst>
              </a:rPr>
              <a:t>(Matt 27:60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3805602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Engage the student in testing the presented evidence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 </a:t>
            </a:r>
            <a:r>
              <a:rPr lang="en-US" altLang="en-US" dirty="0">
                <a:effectLst>
                  <a:outerShdw blurRad="38100" dist="38100" dir="2700000" algn="tl">
                    <a:srgbClr val="000000"/>
                  </a:outerShdw>
                </a:effectLst>
              </a:rPr>
              <a:t>large stone covered the entrance.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Matt 27:60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5424440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Engage the student in testing the presented evidence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 </a:t>
            </a:r>
            <a:r>
              <a:rPr lang="en-US" altLang="en-US" dirty="0">
                <a:effectLst>
                  <a:outerShdw blurRad="38100" dist="38100" dir="2700000" algn="tl">
                    <a:srgbClr val="000000"/>
                  </a:outerShdw>
                </a:effectLst>
              </a:rPr>
              <a:t>Roman seal was placed on the stone. </a:t>
            </a:r>
            <a:r>
              <a:rPr lang="en-US" altLang="en-US" b="1" dirty="0">
                <a:effectLst>
                  <a:outerShdw blurRad="38100" dist="38100" dir="2700000" algn="tl">
                    <a:srgbClr val="000000"/>
                  </a:outerShdw>
                </a:effectLst>
              </a:rPr>
              <a:t>(Matt 27:66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55921948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Engage the student in testing the presented evidence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Matthew </a:t>
            </a:r>
            <a:r>
              <a:rPr lang="en-US" altLang="en-US" b="1" u="sng" dirty="0">
                <a:effectLst>
                  <a:outerShdw blurRad="38100" dist="38100" dir="2700000" algn="tl">
                    <a:srgbClr val="000000"/>
                  </a:outerShdw>
                </a:effectLst>
              </a:rPr>
              <a:t>27:66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So </a:t>
            </a:r>
            <a:r>
              <a:rPr lang="en-US" altLang="en-US" dirty="0">
                <a:effectLst>
                  <a:outerShdw blurRad="38100" dist="38100" dir="2700000" algn="tl">
                    <a:srgbClr val="000000"/>
                  </a:outerShdw>
                </a:effectLst>
              </a:rPr>
              <a:t>they went and made the tomb secure, </a:t>
            </a:r>
            <a:r>
              <a:rPr lang="en-US" altLang="en-US" u="sng" dirty="0">
                <a:effectLst>
                  <a:outerShdw blurRad="38100" dist="38100" dir="2700000" algn="tl">
                    <a:srgbClr val="000000"/>
                  </a:outerShdw>
                </a:effectLst>
              </a:rPr>
              <a:t>sealing the stone</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setting the guard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6456536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Engage the student in testing the presented evidence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 </a:t>
            </a:r>
            <a:r>
              <a:rPr lang="en-US" altLang="en-US" dirty="0">
                <a:effectLst>
                  <a:outerShdw blurRad="38100" dist="38100" dir="2700000" algn="tl">
                    <a:srgbClr val="000000"/>
                  </a:outerShdw>
                </a:effectLst>
              </a:rPr>
              <a:t>Roman Guard was placed at the tomb. </a:t>
            </a:r>
            <a:r>
              <a:rPr lang="en-US" altLang="en-US" b="1" dirty="0">
                <a:effectLst>
                  <a:outerShdw blurRad="38100" dist="38100" dir="2700000" algn="tl">
                    <a:srgbClr val="000000"/>
                  </a:outerShdw>
                </a:effectLst>
              </a:rPr>
              <a:t>(Matt 27:65-66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0765278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Engage the student in testing the presented evidence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Matthew 27:65-66 </a:t>
            </a:r>
            <a:r>
              <a:rPr lang="en-US" altLang="en-US" b="1" u="sng" dirty="0">
                <a:effectLst>
                  <a:outerShdw blurRad="38100" dist="38100" dir="2700000" algn="tl">
                    <a:srgbClr val="000000"/>
                  </a:outerShdw>
                </a:effectLst>
              </a:rPr>
              <a:t>(NKJV)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Pilate </a:t>
            </a:r>
            <a:r>
              <a:rPr lang="en-US" altLang="en-US" dirty="0">
                <a:effectLst>
                  <a:outerShdw blurRad="38100" dist="38100" dir="2700000" algn="tl">
                    <a:srgbClr val="000000"/>
                  </a:outerShdw>
                </a:effectLst>
              </a:rPr>
              <a:t>said to them, “</a:t>
            </a:r>
            <a:r>
              <a:rPr lang="en-US" altLang="en-US" u="sng" dirty="0">
                <a:effectLst>
                  <a:outerShdw blurRad="38100" dist="38100" dir="2700000" algn="tl">
                    <a:srgbClr val="000000"/>
                  </a:outerShdw>
                </a:effectLst>
              </a:rPr>
              <a:t>You have a guard</a:t>
            </a:r>
            <a:r>
              <a:rPr lang="en-US" altLang="en-US" dirty="0">
                <a:effectLst>
                  <a:outerShdw blurRad="38100" dist="38100" dir="2700000" algn="tl">
                    <a:srgbClr val="000000"/>
                  </a:outerShdw>
                </a:effectLst>
              </a:rPr>
              <a:t>; go your way, </a:t>
            </a:r>
            <a:r>
              <a:rPr lang="en-US" altLang="en-US" u="sng" dirty="0">
                <a:effectLst>
                  <a:outerShdw blurRad="38100" dist="38100" dir="2700000" algn="tl">
                    <a:srgbClr val="000000"/>
                  </a:outerShdw>
                </a:effectLst>
              </a:rPr>
              <a:t>make it as secure as you know how</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66 So </a:t>
            </a:r>
            <a:r>
              <a:rPr lang="en-US" altLang="en-US" dirty="0">
                <a:effectLst>
                  <a:outerShdw blurRad="38100" dist="38100" dir="2700000" algn="tl">
                    <a:srgbClr val="000000"/>
                  </a:outerShdw>
                </a:effectLst>
              </a:rPr>
              <a:t>they went and </a:t>
            </a:r>
            <a:r>
              <a:rPr lang="en-US" altLang="en-US" u="sng" dirty="0">
                <a:effectLst>
                  <a:outerShdw blurRad="38100" dist="38100" dir="2700000" algn="tl">
                    <a:srgbClr val="000000"/>
                  </a:outerShdw>
                </a:effectLst>
              </a:rPr>
              <a:t>made the tomb secure</a:t>
            </a:r>
            <a:r>
              <a:rPr lang="en-US" altLang="en-US" dirty="0">
                <a:effectLst>
                  <a:outerShdw blurRad="38100" dist="38100" dir="2700000" algn="tl">
                    <a:srgbClr val="000000"/>
                  </a:outerShdw>
                </a:effectLst>
              </a:rPr>
              <a:t>, sealing the stone and </a:t>
            </a:r>
            <a:r>
              <a:rPr lang="en-US" altLang="en-US" u="sng" dirty="0">
                <a:effectLst>
                  <a:outerShdw blurRad="38100" dist="38100" dir="2700000" algn="tl">
                    <a:srgbClr val="000000"/>
                  </a:outerShdw>
                </a:effectLst>
              </a:rPr>
              <a:t>setting the guard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25408662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smtClean="0">
                <a:effectLst>
                  <a:outerShdw blurRad="38100" dist="38100" dir="2700000" algn="tl">
                    <a:srgbClr val="000000"/>
                  </a:outerShdw>
                </a:effectLst>
              </a:rPr>
              <a:t>How Can We Talk to One Who has Rejected the Bible?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In </a:t>
            </a:r>
            <a:r>
              <a:rPr lang="en-US" altLang="en-US" dirty="0">
                <a:effectLst>
                  <a:outerShdw blurRad="38100" dist="38100" dir="2700000" algn="tl">
                    <a:srgbClr val="000000"/>
                  </a:outerShdw>
                </a:effectLst>
              </a:rPr>
              <a:t>Nebraska a local Methodist preacher proudly published a book to this end.</a:t>
            </a:r>
          </a:p>
          <a:p>
            <a:r>
              <a:rPr lang="en-US" altLang="en-US" dirty="0" smtClean="0">
                <a:effectLst>
                  <a:outerShdw blurRad="38100" dist="38100" dir="2700000" algn="tl">
                    <a:srgbClr val="000000"/>
                  </a:outerShdw>
                </a:effectLst>
              </a:rPr>
              <a:t>In </a:t>
            </a:r>
            <a:r>
              <a:rPr lang="en-US" altLang="en-US" dirty="0">
                <a:effectLst>
                  <a:outerShdw blurRad="38100" dist="38100" dir="2700000" algn="tl">
                    <a:srgbClr val="000000"/>
                  </a:outerShdw>
                </a:effectLst>
              </a:rPr>
              <a:t>Bessemer I had a discussion with a Disciples of Christ preacher.</a:t>
            </a:r>
          </a:p>
          <a:p>
            <a:r>
              <a:rPr lang="en-US" altLang="en-US" dirty="0" smtClean="0">
                <a:effectLst>
                  <a:outerShdw blurRad="38100" dist="38100" dir="2700000" algn="tl">
                    <a:srgbClr val="000000"/>
                  </a:outerShdw>
                </a:effectLst>
              </a:rPr>
              <a:t>My </a:t>
            </a:r>
            <a:r>
              <a:rPr lang="en-US" altLang="en-US" dirty="0">
                <a:effectLst>
                  <a:outerShdw blurRad="38100" dist="38100" dir="2700000" algn="tl">
                    <a:srgbClr val="000000"/>
                  </a:outerShdw>
                </a:effectLst>
              </a:rPr>
              <a:t>experience as a student at Samford University. </a:t>
            </a:r>
          </a:p>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are seeing a flood of immigrants from Europe and China as well as the Middle East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2814757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Engage the student in testing the presented evidence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tomb was inspected carefully.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John 20:3-8; John 20:11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6085831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Engage the student in testing the presented evidence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John 20:3-8 </a:t>
            </a:r>
            <a:r>
              <a:rPr lang="en-US" altLang="en-US" sz="3000" b="1" u="sng" dirty="0">
                <a:effectLst>
                  <a:outerShdw blurRad="38100" dist="38100" dir="2700000" algn="tl">
                    <a:srgbClr val="000000"/>
                  </a:outerShdw>
                </a:effectLst>
              </a:rPr>
              <a:t>(NKJV)</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Peter </a:t>
            </a:r>
            <a:r>
              <a:rPr lang="en-US" altLang="en-US" sz="3000" dirty="0">
                <a:effectLst>
                  <a:outerShdw blurRad="38100" dist="38100" dir="2700000" algn="tl">
                    <a:srgbClr val="000000"/>
                  </a:outerShdw>
                </a:effectLst>
              </a:rPr>
              <a:t>therefore went out, and the other disciple, and were going to the tomb. 4So they both ran together, and the other disciple outran </a:t>
            </a:r>
            <a:r>
              <a:rPr lang="en-US" altLang="en-US" sz="3000" u="sng" dirty="0">
                <a:effectLst>
                  <a:outerShdw blurRad="38100" dist="38100" dir="2700000" algn="tl">
                    <a:srgbClr val="000000"/>
                  </a:outerShdw>
                </a:effectLst>
              </a:rPr>
              <a:t>Peter and came to the tomb first</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5 And </a:t>
            </a:r>
            <a:r>
              <a:rPr lang="en-US" altLang="en-US" sz="3000" dirty="0">
                <a:effectLst>
                  <a:outerShdw blurRad="38100" dist="38100" dir="2700000" algn="tl">
                    <a:srgbClr val="000000"/>
                  </a:outerShdw>
                </a:effectLst>
              </a:rPr>
              <a:t>he, stooping down and looking in, saw the linen cloths lying there; yet he did not go in. </a:t>
            </a:r>
            <a:r>
              <a:rPr lang="en-US" altLang="en-US" sz="3000" dirty="0" smtClean="0">
                <a:effectLst>
                  <a:outerShdw blurRad="38100" dist="38100" dir="2700000" algn="tl">
                    <a:srgbClr val="000000"/>
                  </a:outerShdw>
                </a:effectLst>
              </a:rPr>
              <a:t>6 Then </a:t>
            </a:r>
            <a:r>
              <a:rPr lang="en-US" altLang="en-US" sz="3000" dirty="0">
                <a:effectLst>
                  <a:outerShdw blurRad="38100" dist="38100" dir="2700000" algn="tl">
                    <a:srgbClr val="000000"/>
                  </a:outerShdw>
                </a:effectLst>
              </a:rPr>
              <a:t>Simon Peter came, following him, and went into the tomb; and he saw the linen cloths lying there, </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67255986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Engage the student in testing the presented evidence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7 and </a:t>
            </a:r>
            <a:r>
              <a:rPr lang="en-US" altLang="en-US" dirty="0">
                <a:effectLst>
                  <a:outerShdw blurRad="38100" dist="38100" dir="2700000" algn="tl">
                    <a:srgbClr val="000000"/>
                  </a:outerShdw>
                </a:effectLst>
              </a:rPr>
              <a:t>the handkerchief that had been around His head, not lying with the linen cloths, but folded together in a place by itself. </a:t>
            </a:r>
            <a:r>
              <a:rPr lang="en-US" altLang="en-US" dirty="0" smtClean="0">
                <a:effectLst>
                  <a:outerShdw blurRad="38100" dist="38100" dir="2700000" algn="tl">
                    <a:srgbClr val="000000"/>
                  </a:outerShdw>
                </a:effectLst>
              </a:rPr>
              <a:t>8 Then </a:t>
            </a:r>
            <a:r>
              <a:rPr lang="en-US" altLang="en-US" dirty="0">
                <a:effectLst>
                  <a:outerShdw blurRad="38100" dist="38100" dir="2700000" algn="tl">
                    <a:srgbClr val="000000"/>
                  </a:outerShdw>
                </a:effectLst>
              </a:rPr>
              <a:t>the other disciple, who came to the tomb first, went in also; and he saw and believed.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58979917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Engage the student in testing the presented evidence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20:11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But </a:t>
            </a:r>
            <a:r>
              <a:rPr lang="en-US" altLang="en-US" dirty="0">
                <a:effectLst>
                  <a:outerShdw blurRad="38100" dist="38100" dir="2700000" algn="tl">
                    <a:srgbClr val="000000"/>
                  </a:outerShdw>
                </a:effectLst>
              </a:rPr>
              <a:t>Mary stood outside by the tomb weeping, and as she wept she stooped down and </a:t>
            </a:r>
            <a:r>
              <a:rPr lang="en-US" altLang="en-US" u="sng" dirty="0">
                <a:effectLst>
                  <a:outerShdw blurRad="38100" dist="38100" dir="2700000" algn="tl">
                    <a:srgbClr val="000000"/>
                  </a:outerShdw>
                </a:effectLst>
              </a:rPr>
              <a:t>looked into the tomb</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394957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Engage the student in testing the presented evidence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There </a:t>
            </a:r>
            <a:r>
              <a:rPr lang="en-US" altLang="en-US" dirty="0">
                <a:effectLst>
                  <a:outerShdw blurRad="38100" dist="38100" dir="2700000" algn="tl">
                    <a:srgbClr val="000000"/>
                  </a:outerShdw>
                </a:effectLst>
              </a:rPr>
              <a:t>is a great question to be answered: </a:t>
            </a:r>
            <a:r>
              <a:rPr lang="en-US" altLang="en-US" u="sng" dirty="0">
                <a:effectLst>
                  <a:outerShdw blurRad="38100" dist="38100" dir="2700000" algn="tl">
                    <a:srgbClr val="000000"/>
                  </a:outerShdw>
                </a:effectLst>
              </a:rPr>
              <a:t>Who Moved the Stone</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Did </a:t>
            </a:r>
            <a:r>
              <a:rPr lang="en-US" altLang="en-US" dirty="0">
                <a:effectLst>
                  <a:outerShdw blurRad="38100" dist="38100" dir="2700000" algn="tl">
                    <a:srgbClr val="000000"/>
                  </a:outerShdw>
                </a:effectLst>
              </a:rPr>
              <a:t>the Jews? </a:t>
            </a:r>
            <a:r>
              <a:rPr lang="en-US" altLang="en-US" b="1" dirty="0">
                <a:effectLst>
                  <a:outerShdw blurRad="38100" dist="38100" dir="2700000" algn="tl">
                    <a:srgbClr val="000000"/>
                  </a:outerShdw>
                </a:effectLst>
              </a:rPr>
              <a:t>(Matt 27:62-66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4100781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Engage the student in testing the presented evidence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Matthew 27:62-66 </a:t>
            </a:r>
            <a:r>
              <a:rPr lang="en-US" altLang="en-US" sz="3000" b="1" u="sng" dirty="0">
                <a:effectLst>
                  <a:outerShdw blurRad="38100" dist="38100" dir="2700000" algn="tl">
                    <a:srgbClr val="000000"/>
                  </a:outerShdw>
                </a:effectLst>
              </a:rPr>
              <a:t>(NKJV)</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On </a:t>
            </a:r>
            <a:r>
              <a:rPr lang="en-US" altLang="en-US" sz="3000" dirty="0">
                <a:effectLst>
                  <a:outerShdw blurRad="38100" dist="38100" dir="2700000" algn="tl">
                    <a:srgbClr val="000000"/>
                  </a:outerShdw>
                </a:effectLst>
              </a:rPr>
              <a:t>the next day, which followed the Day of Preparation, the chief priests and Pharisees gathered together to Pilate, </a:t>
            </a:r>
            <a:r>
              <a:rPr lang="en-US" altLang="en-US" sz="3000" dirty="0" smtClean="0">
                <a:effectLst>
                  <a:outerShdw blurRad="38100" dist="38100" dir="2700000" algn="tl">
                    <a:srgbClr val="000000"/>
                  </a:outerShdw>
                </a:effectLst>
              </a:rPr>
              <a:t>63 saying</a:t>
            </a:r>
            <a:r>
              <a:rPr lang="en-US" altLang="en-US" sz="3000" dirty="0">
                <a:effectLst>
                  <a:outerShdw blurRad="38100" dist="38100" dir="2700000" algn="tl">
                    <a:srgbClr val="000000"/>
                  </a:outerShdw>
                </a:effectLst>
              </a:rPr>
              <a:t>, “Sir, we remember, while He was still alive, how that deceiver said, ‘After three days I will rise.’ </a:t>
            </a:r>
            <a:r>
              <a:rPr lang="en-US" altLang="en-US" sz="3000" dirty="0" smtClean="0">
                <a:effectLst>
                  <a:outerShdw blurRad="38100" dist="38100" dir="2700000" algn="tl">
                    <a:srgbClr val="000000"/>
                  </a:outerShdw>
                </a:effectLst>
              </a:rPr>
              <a:t>64 </a:t>
            </a:r>
            <a:r>
              <a:rPr lang="en-US" altLang="en-US" sz="3000" u="sng" dirty="0" smtClean="0">
                <a:effectLst>
                  <a:outerShdw blurRad="38100" dist="38100" dir="2700000" algn="tl">
                    <a:srgbClr val="000000"/>
                  </a:outerShdw>
                </a:effectLst>
              </a:rPr>
              <a:t>Therefore </a:t>
            </a:r>
            <a:r>
              <a:rPr lang="en-US" altLang="en-US" sz="3000" u="sng" dirty="0">
                <a:effectLst>
                  <a:outerShdw blurRad="38100" dist="38100" dir="2700000" algn="tl">
                    <a:srgbClr val="000000"/>
                  </a:outerShdw>
                </a:effectLst>
              </a:rPr>
              <a:t>command that the tomb be made secure</a:t>
            </a:r>
            <a:r>
              <a:rPr lang="en-US" altLang="en-US" sz="3000" dirty="0">
                <a:effectLst>
                  <a:outerShdw blurRad="38100" dist="38100" dir="2700000" algn="tl">
                    <a:srgbClr val="000000"/>
                  </a:outerShdw>
                </a:effectLst>
              </a:rPr>
              <a:t> until the third day, lest His disciples come by night and steal Him away, and say to the people, ‘He has risen from the dead</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5295524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Engage the student in testing the presented evidence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So </a:t>
            </a:r>
            <a:r>
              <a:rPr lang="en-US" altLang="en-US" u="sng" dirty="0">
                <a:effectLst>
                  <a:outerShdw blurRad="38100" dist="38100" dir="2700000" algn="tl">
                    <a:srgbClr val="000000"/>
                  </a:outerShdw>
                </a:effectLst>
              </a:rPr>
              <a:t>the last deception will be worse than the first</a:t>
            </a:r>
            <a:r>
              <a:rPr lang="en-US" altLang="en-US" dirty="0" smtClean="0">
                <a:effectLst>
                  <a:outerShdw blurRad="38100" dist="38100" dir="2700000" algn="tl">
                    <a:srgbClr val="000000"/>
                  </a:outerShdw>
                </a:effectLst>
              </a:rPr>
              <a:t>.” 65 Pilate </a:t>
            </a:r>
            <a:r>
              <a:rPr lang="en-US" altLang="en-US" dirty="0">
                <a:effectLst>
                  <a:outerShdw blurRad="38100" dist="38100" dir="2700000" algn="tl">
                    <a:srgbClr val="000000"/>
                  </a:outerShdw>
                </a:effectLst>
              </a:rPr>
              <a:t>said to them, “You have a guard; go your way, make it as secure as you know how.” </a:t>
            </a:r>
            <a:r>
              <a:rPr lang="en-US" altLang="en-US" dirty="0" smtClean="0">
                <a:effectLst>
                  <a:outerShdw blurRad="38100" dist="38100" dir="2700000" algn="tl">
                    <a:srgbClr val="000000"/>
                  </a:outerShdw>
                </a:effectLst>
              </a:rPr>
              <a:t>66 So </a:t>
            </a:r>
            <a:r>
              <a:rPr lang="en-US" altLang="en-US" dirty="0">
                <a:effectLst>
                  <a:outerShdw blurRad="38100" dist="38100" dir="2700000" algn="tl">
                    <a:srgbClr val="000000"/>
                  </a:outerShdw>
                </a:effectLst>
              </a:rPr>
              <a:t>they went and made the tomb secure, sealing the stone and setting the guard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8407797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Engage the student in testing the presented evidence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Jews were the </a:t>
            </a:r>
            <a:r>
              <a:rPr lang="en-US" altLang="en-US" i="1" u="sng" dirty="0">
                <a:effectLst>
                  <a:outerShdw blurRad="38100" dist="38100" dir="2700000" algn="tl">
                    <a:srgbClr val="000000"/>
                  </a:outerShdw>
                </a:effectLst>
              </a:rPr>
              <a:t>very ones trying to prevent the resurrection</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If </a:t>
            </a:r>
            <a:r>
              <a:rPr lang="en-US" altLang="en-US" dirty="0">
                <a:effectLst>
                  <a:outerShdw blurRad="38100" dist="38100" dir="2700000" algn="tl">
                    <a:srgbClr val="000000"/>
                  </a:outerShdw>
                </a:effectLst>
              </a:rPr>
              <a:t>so they had a perfect time to present the body 50 days later</a:t>
            </a:r>
            <a:r>
              <a:rPr lang="en-US" altLang="en-US" dirty="0" smtClean="0">
                <a:effectLst>
                  <a:outerShdw blurRad="38100" dist="38100" dir="2700000" algn="tl">
                    <a:srgbClr val="000000"/>
                  </a:outerShdw>
                </a:effectLst>
              </a:rPr>
              <a:t>! </a:t>
            </a:r>
            <a:r>
              <a:rPr lang="en-US" altLang="en-US" b="1" dirty="0">
                <a:effectLst>
                  <a:outerShdw blurRad="38100" dist="38100" dir="2700000" algn="tl">
                    <a:srgbClr val="000000"/>
                  </a:outerShdw>
                </a:effectLst>
              </a:rPr>
              <a:t>(Acts 2:32, 36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3565385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Engage the student in testing the presented evidence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Did </a:t>
            </a:r>
            <a:r>
              <a:rPr lang="en-US" altLang="en-US" dirty="0">
                <a:effectLst>
                  <a:outerShdw blurRad="38100" dist="38100" dir="2700000" algn="tl">
                    <a:srgbClr val="000000"/>
                  </a:outerShdw>
                </a:effectLst>
              </a:rPr>
              <a:t>the Romans?</a:t>
            </a:r>
          </a:p>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Romans would not want to risk their necks for what they </a:t>
            </a:r>
            <a:r>
              <a:rPr lang="en-US" altLang="en-US" dirty="0" smtClean="0">
                <a:effectLst>
                  <a:outerShdw blurRad="38100" dist="38100" dir="2700000" algn="tl">
                    <a:srgbClr val="000000"/>
                  </a:outerShdw>
                </a:effectLst>
              </a:rPr>
              <a:t>would </a:t>
            </a:r>
            <a:r>
              <a:rPr lang="en-US" altLang="en-US" dirty="0">
                <a:effectLst>
                  <a:outerShdw blurRad="38100" dist="38100" dir="2700000" algn="tl">
                    <a:srgbClr val="000000"/>
                  </a:outerShdw>
                </a:effectLst>
              </a:rPr>
              <a:t>consider as "silly Jewish superstition”.</a:t>
            </a:r>
          </a:p>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penalty for a Roman guard's failure was death. </a:t>
            </a: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Acts 16:26-27;27:42</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01431479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Engage the student in testing the presented evidence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Acts 16:26-27 </a:t>
            </a:r>
            <a:r>
              <a:rPr lang="en-US" altLang="en-US" sz="3000" b="1" u="sng" dirty="0">
                <a:effectLst>
                  <a:outerShdw blurRad="38100" dist="38100" dir="2700000" algn="tl">
                    <a:srgbClr val="000000"/>
                  </a:outerShdw>
                </a:effectLst>
              </a:rPr>
              <a:t>(NKJV)</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Suddenly </a:t>
            </a:r>
            <a:r>
              <a:rPr lang="en-US" altLang="en-US" sz="3000" dirty="0">
                <a:effectLst>
                  <a:outerShdw blurRad="38100" dist="38100" dir="2700000" algn="tl">
                    <a:srgbClr val="000000"/>
                  </a:outerShdw>
                </a:effectLst>
              </a:rPr>
              <a:t>there was a great earthquake, so that the foundations of the prison were shaken; and immediately all the doors were opened and everyone’s chains were loosed. </a:t>
            </a:r>
            <a:r>
              <a:rPr lang="en-US" altLang="en-US" sz="3000" dirty="0" smtClean="0">
                <a:effectLst>
                  <a:outerShdw blurRad="38100" dist="38100" dir="2700000" algn="tl">
                    <a:srgbClr val="000000"/>
                  </a:outerShdw>
                </a:effectLst>
              </a:rPr>
              <a:t>27 And </a:t>
            </a:r>
            <a:r>
              <a:rPr lang="en-US" altLang="en-US" sz="3000" dirty="0">
                <a:effectLst>
                  <a:outerShdw blurRad="38100" dist="38100" dir="2700000" algn="tl">
                    <a:srgbClr val="000000"/>
                  </a:outerShdw>
                </a:effectLst>
              </a:rPr>
              <a:t>the keeper of the prison, awaking from sleep and seeing the prison doors open, </a:t>
            </a:r>
            <a:r>
              <a:rPr lang="en-US" altLang="en-US" sz="3000" u="sng" dirty="0">
                <a:effectLst>
                  <a:outerShdw blurRad="38100" dist="38100" dir="2700000" algn="tl">
                    <a:srgbClr val="000000"/>
                  </a:outerShdw>
                </a:effectLst>
              </a:rPr>
              <a:t>supposing the prisoners had fled</a:t>
            </a:r>
            <a:r>
              <a:rPr lang="en-US" altLang="en-US" sz="3000" dirty="0">
                <a:effectLst>
                  <a:outerShdw blurRad="38100" dist="38100" dir="2700000" algn="tl">
                    <a:srgbClr val="000000"/>
                  </a:outerShdw>
                </a:effectLst>
              </a:rPr>
              <a:t>, drew his sword and </a:t>
            </a:r>
            <a:r>
              <a:rPr lang="en-US" altLang="en-US" sz="3000" u="sng" dirty="0">
                <a:effectLst>
                  <a:outerShdw blurRad="38100" dist="38100" dir="2700000" algn="tl">
                    <a:srgbClr val="000000"/>
                  </a:outerShdw>
                </a:effectLst>
              </a:rPr>
              <a:t>was about to kill himself</a:t>
            </a:r>
            <a:r>
              <a:rPr lang="en-US" altLang="en-US" sz="3000" dirty="0">
                <a:effectLst>
                  <a:outerShdw blurRad="38100" dist="38100" dir="2700000" algn="tl">
                    <a:srgbClr val="000000"/>
                  </a:outerShdw>
                </a:effectLst>
              </a:rPr>
              <a:t>.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5892165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smtClean="0">
                <a:effectLst>
                  <a:outerShdw blurRad="38100" dist="38100" dir="2700000" algn="tl">
                    <a:srgbClr val="000000"/>
                  </a:outerShdw>
                </a:effectLst>
              </a:rPr>
              <a:t>How Can We Talk to One Who has Rejected the Bible?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How </a:t>
            </a:r>
            <a:r>
              <a:rPr lang="en-US" altLang="en-US" dirty="0">
                <a:effectLst>
                  <a:outerShdw blurRad="38100" dist="38100" dir="2700000" algn="tl">
                    <a:srgbClr val="000000"/>
                  </a:outerShdw>
                </a:effectLst>
              </a:rPr>
              <a:t>do you approach an atheist? or a Moslem? or a Hindu believer? </a:t>
            </a:r>
          </a:p>
          <a:p>
            <a:r>
              <a:rPr lang="en-US" altLang="en-US" dirty="0" smtClean="0">
                <a:effectLst>
                  <a:outerShdw blurRad="38100" dist="38100" dir="2700000" algn="tl">
                    <a:srgbClr val="000000"/>
                  </a:outerShdw>
                </a:effectLst>
              </a:rPr>
              <a:t>You </a:t>
            </a:r>
            <a:r>
              <a:rPr lang="en-US" altLang="en-US" i="1" u="sng" dirty="0">
                <a:effectLst>
                  <a:outerShdw blurRad="38100" dist="38100" dir="2700000" algn="tl">
                    <a:srgbClr val="000000"/>
                  </a:outerShdw>
                </a:effectLst>
              </a:rPr>
              <a:t>cannot just quote the Bible</a:t>
            </a:r>
            <a:r>
              <a:rPr lang="en-US" altLang="en-US" dirty="0">
                <a:effectLst>
                  <a:outerShdw blurRad="38100" dist="38100" dir="2700000" algn="tl">
                    <a:srgbClr val="000000"/>
                  </a:outerShdw>
                </a:effectLst>
              </a:rPr>
              <a:t> to prove the Bible and be effective with many.</a:t>
            </a:r>
          </a:p>
          <a:p>
            <a:r>
              <a:rPr lang="en-US" altLang="en-US" dirty="0" smtClean="0">
                <a:effectLst>
                  <a:outerShdw blurRad="38100" dist="38100" dir="2700000" algn="tl">
                    <a:srgbClr val="000000"/>
                  </a:outerShdw>
                </a:effectLst>
              </a:rPr>
              <a:t>My </a:t>
            </a:r>
            <a:r>
              <a:rPr lang="en-US" altLang="en-US" dirty="0">
                <a:effectLst>
                  <a:outerShdw blurRad="38100" dist="38100" dir="2700000" algn="tl">
                    <a:srgbClr val="000000"/>
                  </a:outerShdw>
                </a:effectLst>
              </a:rPr>
              <a:t>goal is to bring them to a belief in the God who gave the Bible.</a:t>
            </a:r>
          </a:p>
          <a:p>
            <a:r>
              <a:rPr lang="en-US" altLang="en-US" dirty="0" smtClean="0">
                <a:effectLst>
                  <a:outerShdw blurRad="38100" dist="38100" dir="2700000" algn="tl">
                    <a:srgbClr val="000000"/>
                  </a:outerShdw>
                </a:effectLst>
              </a:rPr>
              <a:t>In </a:t>
            </a:r>
            <a:r>
              <a:rPr lang="en-US" altLang="en-US" dirty="0">
                <a:effectLst>
                  <a:outerShdw blurRad="38100" dist="38100" dir="2700000" algn="tl">
                    <a:srgbClr val="000000"/>
                  </a:outerShdw>
                </a:effectLst>
              </a:rPr>
              <a:t>turn one will come to accept the written word. </a:t>
            </a:r>
            <a:r>
              <a:rPr lang="en-US" altLang="en-US" b="1" dirty="0">
                <a:effectLst>
                  <a:outerShdw blurRad="38100" dist="38100" dir="2700000" algn="tl">
                    <a:srgbClr val="000000"/>
                  </a:outerShdw>
                </a:effectLst>
              </a:rPr>
              <a:t>(2 Tim 3:16-17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2729493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Engage the student in testing the presented evidence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27:42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And </a:t>
            </a:r>
            <a:r>
              <a:rPr lang="en-US" altLang="en-US" dirty="0">
                <a:effectLst>
                  <a:outerShdw blurRad="38100" dist="38100" dir="2700000" algn="tl">
                    <a:srgbClr val="000000"/>
                  </a:outerShdw>
                </a:effectLst>
              </a:rPr>
              <a:t>the soldiers’ plan was </a:t>
            </a:r>
            <a:r>
              <a:rPr lang="en-US" altLang="en-US" u="sng" dirty="0">
                <a:effectLst>
                  <a:outerShdw blurRad="38100" dist="38100" dir="2700000" algn="tl">
                    <a:srgbClr val="000000"/>
                  </a:outerShdw>
                </a:effectLst>
              </a:rPr>
              <a:t>to kill the prisoners</a:t>
            </a:r>
            <a:r>
              <a:rPr lang="en-US" altLang="en-US" dirty="0">
                <a:effectLst>
                  <a:outerShdw blurRad="38100" dist="38100" dir="2700000" algn="tl">
                    <a:srgbClr val="000000"/>
                  </a:outerShdw>
                </a:effectLst>
              </a:rPr>
              <a:t>, lest </a:t>
            </a:r>
            <a:r>
              <a:rPr lang="en-US" altLang="en-US" u="sng" dirty="0">
                <a:effectLst>
                  <a:outerShdw blurRad="38100" dist="38100" dir="2700000" algn="tl">
                    <a:srgbClr val="000000"/>
                  </a:outerShdw>
                </a:effectLst>
              </a:rPr>
              <a:t>any of them should swim away and escape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6524157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Engage the student in testing the presented evidence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Did </a:t>
            </a:r>
            <a:r>
              <a:rPr lang="en-US" altLang="en-US" dirty="0">
                <a:effectLst>
                  <a:outerShdw blurRad="38100" dist="38100" dir="2700000" algn="tl">
                    <a:srgbClr val="000000"/>
                  </a:outerShdw>
                </a:effectLst>
              </a:rPr>
              <a:t>the Disciples?</a:t>
            </a:r>
          </a:p>
          <a:p>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was the best explanation the smartest men among the Jews </a:t>
            </a:r>
            <a:r>
              <a:rPr lang="en-US" altLang="en-US" dirty="0" smtClean="0">
                <a:effectLst>
                  <a:outerShdw blurRad="38100" dist="38100" dir="2700000" algn="tl">
                    <a:srgbClr val="000000"/>
                  </a:outerShdw>
                </a:effectLst>
              </a:rPr>
              <a:t>could </a:t>
            </a:r>
            <a:r>
              <a:rPr lang="en-US" altLang="en-US" dirty="0">
                <a:effectLst>
                  <a:outerShdw blurRad="38100" dist="38100" dir="2700000" algn="tl">
                    <a:srgbClr val="000000"/>
                  </a:outerShdw>
                </a:effectLst>
              </a:rPr>
              <a:t>come up with. </a:t>
            </a:r>
            <a:r>
              <a:rPr lang="en-US" altLang="en-US" b="1" dirty="0">
                <a:effectLst>
                  <a:outerShdw blurRad="38100" dist="38100" dir="2700000" algn="tl">
                    <a:srgbClr val="000000"/>
                  </a:outerShdw>
                </a:effectLst>
              </a:rPr>
              <a:t>(Mat 28:11-15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5386428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Engage the student in testing the presented evidence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Matthew 28:11-15 </a:t>
            </a:r>
            <a:r>
              <a:rPr lang="en-US" altLang="en-US" b="1" u="sng" dirty="0">
                <a:effectLst>
                  <a:outerShdw blurRad="38100" dist="38100" dir="2700000" algn="tl">
                    <a:srgbClr val="000000"/>
                  </a:outerShdw>
                </a:effectLst>
              </a:rPr>
              <a:t>(NKJV)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Now </a:t>
            </a:r>
            <a:r>
              <a:rPr lang="en-US" altLang="en-US" dirty="0">
                <a:effectLst>
                  <a:outerShdw blurRad="38100" dist="38100" dir="2700000" algn="tl">
                    <a:srgbClr val="000000"/>
                  </a:outerShdw>
                </a:effectLst>
              </a:rPr>
              <a:t>while they were going, behold, some of the guard came into the city and reported to the chief priests all the things that had happened. </a:t>
            </a:r>
            <a:r>
              <a:rPr lang="en-US" altLang="en-US" dirty="0" smtClean="0">
                <a:effectLst>
                  <a:outerShdw blurRad="38100" dist="38100" dir="2700000" algn="tl">
                    <a:srgbClr val="000000"/>
                  </a:outerShdw>
                </a:effectLst>
              </a:rPr>
              <a:t>12 When </a:t>
            </a:r>
            <a:r>
              <a:rPr lang="en-US" altLang="en-US" dirty="0">
                <a:effectLst>
                  <a:outerShdw blurRad="38100" dist="38100" dir="2700000" algn="tl">
                    <a:srgbClr val="000000"/>
                  </a:outerShdw>
                </a:effectLst>
              </a:rPr>
              <a:t>they had assembled with the elders and consulted together, they gave a large sum of money to the soldiers,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0762270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Engage the student in testing the presented evidence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13 saying</a:t>
            </a:r>
            <a:r>
              <a:rPr lang="en-US" altLang="en-US" dirty="0">
                <a:effectLst>
                  <a:outerShdw blurRad="38100" dist="38100" dir="2700000" algn="tl">
                    <a:srgbClr val="000000"/>
                  </a:outerShdw>
                </a:effectLst>
              </a:rPr>
              <a:t>, “Tell them, ‘</a:t>
            </a:r>
            <a:r>
              <a:rPr lang="en-US" altLang="en-US" u="sng" dirty="0">
                <a:effectLst>
                  <a:outerShdw blurRad="38100" dist="38100" dir="2700000" algn="tl">
                    <a:srgbClr val="000000"/>
                  </a:outerShdw>
                </a:effectLst>
              </a:rPr>
              <a:t>His disciples came at night and stole Him away while we slept</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14 And </a:t>
            </a:r>
            <a:r>
              <a:rPr lang="en-US" altLang="en-US" dirty="0">
                <a:effectLst>
                  <a:outerShdw blurRad="38100" dist="38100" dir="2700000" algn="tl">
                    <a:srgbClr val="000000"/>
                  </a:outerShdw>
                </a:effectLst>
              </a:rPr>
              <a:t>if this comes to the governor’s ears, we will appease him and make you secure.” </a:t>
            </a:r>
            <a:r>
              <a:rPr lang="en-US" altLang="en-US" dirty="0" smtClean="0">
                <a:effectLst>
                  <a:outerShdw blurRad="38100" dist="38100" dir="2700000" algn="tl">
                    <a:srgbClr val="000000"/>
                  </a:outerShdw>
                </a:effectLst>
              </a:rPr>
              <a:t>15 So </a:t>
            </a:r>
            <a:r>
              <a:rPr lang="en-US" altLang="en-US" dirty="0">
                <a:effectLst>
                  <a:outerShdw blurRad="38100" dist="38100" dir="2700000" algn="tl">
                    <a:srgbClr val="000000"/>
                  </a:outerShdw>
                </a:effectLst>
              </a:rPr>
              <a:t>they took the money and did as they were instructed; and this saying </a:t>
            </a:r>
            <a:r>
              <a:rPr lang="en-US" altLang="en-US" u="sng" dirty="0">
                <a:effectLst>
                  <a:outerShdw blurRad="38100" dist="38100" dir="2700000" algn="tl">
                    <a:srgbClr val="000000"/>
                  </a:outerShdw>
                </a:effectLst>
              </a:rPr>
              <a:t>is commonly reported among the Jews until this day</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1706128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Engage the student in testing the presented evidence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If </a:t>
            </a:r>
            <a:r>
              <a:rPr lang="en-US" altLang="en-US" dirty="0">
                <a:effectLst>
                  <a:outerShdw blurRad="38100" dist="38100" dir="2700000" algn="tl">
                    <a:srgbClr val="000000"/>
                  </a:outerShdw>
                </a:effectLst>
              </a:rPr>
              <a:t>they were asleep, how did they know it was the disciples?</a:t>
            </a:r>
          </a:p>
          <a:p>
            <a:r>
              <a:rPr lang="en-US" altLang="en-US" dirty="0" smtClean="0">
                <a:effectLst>
                  <a:outerShdw blurRad="38100" dist="38100" dir="2700000" algn="tl">
                    <a:srgbClr val="000000"/>
                  </a:outerShdw>
                </a:effectLst>
              </a:rPr>
              <a:t>Why </a:t>
            </a:r>
            <a:r>
              <a:rPr lang="en-US" altLang="en-US" dirty="0">
                <a:effectLst>
                  <a:outerShdw blurRad="38100" dist="38100" dir="2700000" algn="tl">
                    <a:srgbClr val="000000"/>
                  </a:outerShdw>
                </a:effectLst>
              </a:rPr>
              <a:t>did they not arrest the apostles as grave robbers?</a:t>
            </a:r>
          </a:p>
          <a:p>
            <a:r>
              <a:rPr lang="en-US" altLang="en-US" dirty="0" smtClean="0">
                <a:effectLst>
                  <a:outerShdw blurRad="38100" dist="38100" dir="2700000" algn="tl">
                    <a:srgbClr val="000000"/>
                  </a:outerShdw>
                </a:effectLst>
              </a:rPr>
              <a:t>Did </a:t>
            </a:r>
            <a:r>
              <a:rPr lang="en-US" altLang="en-US" dirty="0">
                <a:effectLst>
                  <a:outerShdw blurRad="38100" dist="38100" dir="2700000" algn="tl">
                    <a:srgbClr val="000000"/>
                  </a:outerShdw>
                </a:effectLst>
              </a:rPr>
              <a:t>the apostles </a:t>
            </a:r>
            <a:r>
              <a:rPr lang="en-US" altLang="en-US" u="sng" dirty="0">
                <a:effectLst>
                  <a:outerShdw blurRad="38100" dist="38100" dir="2700000" algn="tl">
                    <a:srgbClr val="000000"/>
                  </a:outerShdw>
                </a:effectLst>
              </a:rPr>
              <a:t>give their lives for a lie</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Their </a:t>
            </a:r>
            <a:r>
              <a:rPr lang="en-US" altLang="en-US" dirty="0">
                <a:effectLst>
                  <a:outerShdw blurRad="38100" dist="38100" dir="2700000" algn="tl">
                    <a:srgbClr val="000000"/>
                  </a:outerShdw>
                </a:effectLst>
              </a:rPr>
              <a:t>account is believable </a:t>
            </a:r>
            <a:r>
              <a:rPr lang="en-US" altLang="en-US" b="1" dirty="0">
                <a:effectLst>
                  <a:outerShdw blurRad="38100" dist="38100" dir="2700000" algn="tl">
                    <a:srgbClr val="000000"/>
                  </a:outerShdw>
                </a:effectLst>
              </a:rPr>
              <a:t>(Mark 16:9-14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0888353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Engage the student in testing the presented evidence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Mark 16:9-14 </a:t>
            </a:r>
            <a:r>
              <a:rPr lang="en-US" altLang="en-US" b="1" u="sng" dirty="0">
                <a:effectLst>
                  <a:outerShdw blurRad="38100" dist="38100" dir="2700000" algn="tl">
                    <a:srgbClr val="000000"/>
                  </a:outerShdw>
                </a:effectLst>
              </a:rPr>
              <a:t>(NKJV)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Now </a:t>
            </a:r>
            <a:r>
              <a:rPr lang="en-US" altLang="en-US" dirty="0">
                <a:effectLst>
                  <a:outerShdw blurRad="38100" dist="38100" dir="2700000" algn="tl">
                    <a:srgbClr val="000000"/>
                  </a:outerShdw>
                </a:effectLst>
              </a:rPr>
              <a:t>when He rose early on the first day of the week, He appeared first to Mary Magdalene, out of whom He had cast seven demons. 10She went and told those who had been with Him, as they mourned and wept. 11And when they heard that He was alive and had been seen by her, </a:t>
            </a:r>
            <a:r>
              <a:rPr lang="en-US" altLang="en-US" u="sng" dirty="0">
                <a:effectLst>
                  <a:outerShdw blurRad="38100" dist="38100" dir="2700000" algn="tl">
                    <a:srgbClr val="000000"/>
                  </a:outerShdw>
                </a:effectLst>
              </a:rPr>
              <a:t>they did not believe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0169728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Engage the student in testing the presented evidence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12 After </a:t>
            </a:r>
            <a:r>
              <a:rPr lang="en-US" altLang="en-US" dirty="0">
                <a:effectLst>
                  <a:outerShdw blurRad="38100" dist="38100" dir="2700000" algn="tl">
                    <a:srgbClr val="000000"/>
                  </a:outerShdw>
                </a:effectLst>
              </a:rPr>
              <a:t>that, He appeared in another form to two of them as they walked and went into the country. </a:t>
            </a:r>
            <a:r>
              <a:rPr lang="en-US" altLang="en-US" dirty="0" smtClean="0">
                <a:effectLst>
                  <a:outerShdw blurRad="38100" dist="38100" dir="2700000" algn="tl">
                    <a:srgbClr val="000000"/>
                  </a:outerShdw>
                </a:effectLst>
              </a:rPr>
              <a:t>13 And </a:t>
            </a:r>
            <a:r>
              <a:rPr lang="en-US" altLang="en-US" dirty="0">
                <a:effectLst>
                  <a:outerShdw blurRad="38100" dist="38100" dir="2700000" algn="tl">
                    <a:srgbClr val="000000"/>
                  </a:outerShdw>
                </a:effectLst>
              </a:rPr>
              <a:t>they went and told it to the rest, but </a:t>
            </a:r>
            <a:r>
              <a:rPr lang="en-US" altLang="en-US" u="sng" dirty="0">
                <a:effectLst>
                  <a:outerShdw blurRad="38100" dist="38100" dir="2700000" algn="tl">
                    <a:srgbClr val="000000"/>
                  </a:outerShdw>
                </a:effectLst>
              </a:rPr>
              <a:t>they did not believe them either</a:t>
            </a:r>
            <a:r>
              <a:rPr lang="en-US" altLang="en-US" dirty="0" smtClean="0">
                <a:effectLst>
                  <a:outerShdw blurRad="38100" dist="38100" dir="2700000" algn="tl">
                    <a:srgbClr val="000000"/>
                  </a:outerShdw>
                </a:effectLst>
              </a:rPr>
              <a:t>. 14 Later </a:t>
            </a:r>
            <a:r>
              <a:rPr lang="en-US" altLang="en-US" dirty="0">
                <a:effectLst>
                  <a:outerShdw blurRad="38100" dist="38100" dir="2700000" algn="tl">
                    <a:srgbClr val="000000"/>
                  </a:outerShdw>
                </a:effectLst>
              </a:rPr>
              <a:t>He appeared to the eleven as they sat at the table; and He rebuked their unbelief and hardness of heart, because </a:t>
            </a:r>
            <a:r>
              <a:rPr lang="en-US" altLang="en-US" u="sng" dirty="0">
                <a:effectLst>
                  <a:outerShdw blurRad="38100" dist="38100" dir="2700000" algn="tl">
                    <a:srgbClr val="000000"/>
                  </a:outerShdw>
                </a:effectLst>
              </a:rPr>
              <a:t>they did not believe those who had seen Him after He had risen</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4657302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Engage the student in testing the presented evidence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Who </a:t>
            </a:r>
            <a:r>
              <a:rPr lang="en-US" altLang="en-US" dirty="0">
                <a:effectLst>
                  <a:outerShdw blurRad="38100" dist="38100" dir="2700000" algn="tl">
                    <a:srgbClr val="000000"/>
                  </a:outerShdw>
                </a:effectLst>
              </a:rPr>
              <a:t>then moved the stone?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Acts 13:27-31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3403129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Engage the student in testing the presented evidence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13:27-31 </a:t>
            </a:r>
            <a:r>
              <a:rPr lang="en-US" altLang="en-US" b="1" u="sng" dirty="0">
                <a:effectLst>
                  <a:outerShdw blurRad="38100" dist="38100" dir="2700000" algn="tl">
                    <a:srgbClr val="000000"/>
                  </a:outerShdw>
                </a:effectLst>
              </a:rPr>
              <a:t>(NKJV)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For </a:t>
            </a:r>
            <a:r>
              <a:rPr lang="en-US" altLang="en-US" dirty="0">
                <a:effectLst>
                  <a:outerShdw blurRad="38100" dist="38100" dir="2700000" algn="tl">
                    <a:srgbClr val="000000"/>
                  </a:outerShdw>
                </a:effectLst>
              </a:rPr>
              <a:t>those who dwell in Jerusalem, and their rulers, because they did not know Him, nor even the voices of the Prophets which are read every Sabbath, have fulfilled them in condemning Him. </a:t>
            </a:r>
            <a:r>
              <a:rPr lang="en-US" altLang="en-US" dirty="0" smtClean="0">
                <a:effectLst>
                  <a:outerShdw blurRad="38100" dist="38100" dir="2700000" algn="tl">
                    <a:srgbClr val="000000"/>
                  </a:outerShdw>
                </a:effectLst>
              </a:rPr>
              <a:t>28 And </a:t>
            </a:r>
            <a:r>
              <a:rPr lang="en-US" altLang="en-US" dirty="0">
                <a:effectLst>
                  <a:outerShdw blurRad="38100" dist="38100" dir="2700000" algn="tl">
                    <a:srgbClr val="000000"/>
                  </a:outerShdw>
                </a:effectLst>
              </a:rPr>
              <a:t>though they found no cause for death in Him, they asked Pilate that He should be put to death.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7125558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Engage the student in testing the presented evidence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29 Now </a:t>
            </a:r>
            <a:r>
              <a:rPr lang="en-US" altLang="en-US" dirty="0">
                <a:effectLst>
                  <a:outerShdw blurRad="38100" dist="38100" dir="2700000" algn="tl">
                    <a:srgbClr val="000000"/>
                  </a:outerShdw>
                </a:effectLst>
              </a:rPr>
              <a:t>when they had fulfilled all that was written concerning Him, they took Him down from the tree and laid Him in a tomb. </a:t>
            </a:r>
            <a:r>
              <a:rPr lang="en-US" altLang="en-US" dirty="0" smtClean="0">
                <a:effectLst>
                  <a:outerShdw blurRad="38100" dist="38100" dir="2700000" algn="tl">
                    <a:srgbClr val="000000"/>
                  </a:outerShdw>
                </a:effectLst>
              </a:rPr>
              <a:t>30 But </a:t>
            </a:r>
            <a:r>
              <a:rPr lang="en-US" altLang="en-US" u="sng" dirty="0">
                <a:effectLst>
                  <a:outerShdw blurRad="38100" dist="38100" dir="2700000" algn="tl">
                    <a:srgbClr val="000000"/>
                  </a:outerShdw>
                </a:effectLst>
              </a:rPr>
              <a:t>God raised Him from the dead</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31 He </a:t>
            </a:r>
            <a:r>
              <a:rPr lang="en-US" altLang="en-US" dirty="0">
                <a:effectLst>
                  <a:outerShdw blurRad="38100" dist="38100" dir="2700000" algn="tl">
                    <a:srgbClr val="000000"/>
                  </a:outerShdw>
                </a:effectLst>
              </a:rPr>
              <a:t>was seen for many days by those who came up with Him from Galilee to Jerusalem, who are His witnesses to the people.</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96712736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smtClean="0">
                <a:effectLst>
                  <a:outerShdw blurRad="38100" dist="38100" dir="2700000" algn="tl">
                    <a:srgbClr val="000000"/>
                  </a:outerShdw>
                </a:effectLst>
              </a:rPr>
              <a:t>How Can We Talk to One Who has Rejected the Bible?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Timothy </a:t>
            </a:r>
            <a:r>
              <a:rPr lang="en-US" altLang="en-US" b="1" u="sng" dirty="0" smtClean="0">
                <a:effectLst>
                  <a:outerShdw blurRad="38100" dist="38100" dir="2700000" algn="tl">
                    <a:srgbClr val="000000"/>
                  </a:outerShdw>
                </a:effectLst>
              </a:rPr>
              <a:t>3:16-17 </a:t>
            </a:r>
            <a:r>
              <a:rPr lang="en-US" altLang="en-US" b="1" u="sng" dirty="0">
                <a:effectLst>
                  <a:outerShdw blurRad="38100" dist="38100" dir="2700000" algn="tl">
                    <a:srgbClr val="000000"/>
                  </a:outerShdw>
                </a:effectLst>
              </a:rPr>
              <a:t>(NKJV)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All </a:t>
            </a:r>
            <a:r>
              <a:rPr lang="en-US" altLang="en-US" dirty="0">
                <a:effectLst>
                  <a:outerShdw blurRad="38100" dist="38100" dir="2700000" algn="tl">
                    <a:srgbClr val="000000"/>
                  </a:outerShdw>
                </a:effectLst>
              </a:rPr>
              <a:t>Scripture is </a:t>
            </a:r>
            <a:r>
              <a:rPr lang="en-US" altLang="en-US" i="1" u="sng" dirty="0">
                <a:effectLst>
                  <a:outerShdw blurRad="38100" dist="38100" dir="2700000" algn="tl">
                    <a:srgbClr val="000000"/>
                  </a:outerShdw>
                </a:effectLst>
              </a:rPr>
              <a:t>given by inspiration of God</a:t>
            </a:r>
            <a:r>
              <a:rPr lang="en-US" altLang="en-US" dirty="0">
                <a:effectLst>
                  <a:outerShdw blurRad="38100" dist="38100" dir="2700000" algn="tl">
                    <a:srgbClr val="000000"/>
                  </a:outerShdw>
                </a:effectLst>
              </a:rPr>
              <a:t>, and is profitable for doctrine, for reproof, for correction, for instruction in righteousness, </a:t>
            </a:r>
            <a:r>
              <a:rPr lang="en-US" altLang="en-US" dirty="0" smtClean="0">
                <a:effectLst>
                  <a:outerShdw blurRad="38100" dist="38100" dir="2700000" algn="tl">
                    <a:srgbClr val="000000"/>
                  </a:outerShdw>
                </a:effectLst>
              </a:rPr>
              <a:t>17 that </a:t>
            </a:r>
            <a:r>
              <a:rPr lang="en-US" altLang="en-US" dirty="0">
                <a:effectLst>
                  <a:outerShdw blurRad="38100" dist="38100" dir="2700000" algn="tl">
                    <a:srgbClr val="000000"/>
                  </a:outerShdw>
                </a:effectLst>
              </a:rPr>
              <a:t>the man of God may be complete, thoroughly equipped for every good work</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24497952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Present to the student the power of fulfilled prophecy</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words of Christ are recorded.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Psa 22:1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4952303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Present to the student the power of fulfilled prophecy</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Psalm </a:t>
            </a:r>
            <a:r>
              <a:rPr lang="en-US" altLang="en-US" b="1" u="sng" dirty="0">
                <a:effectLst>
                  <a:outerShdw blurRad="38100" dist="38100" dir="2700000" algn="tl">
                    <a:srgbClr val="000000"/>
                  </a:outerShdw>
                </a:effectLst>
              </a:rPr>
              <a:t>22:1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u="sng" dirty="0">
                <a:effectLst>
                  <a:outerShdw blurRad="38100" dist="38100" dir="2700000" algn="tl">
                    <a:srgbClr val="000000"/>
                  </a:outerShdw>
                </a:effectLst>
              </a:rPr>
              <a:t>My God, My God, why have You forsaken Me</a:t>
            </a:r>
            <a:r>
              <a:rPr lang="en-US" altLang="en-US" dirty="0">
                <a:effectLst>
                  <a:outerShdw blurRad="38100" dist="38100" dir="2700000" algn="tl">
                    <a:srgbClr val="000000"/>
                  </a:outerShdw>
                </a:effectLst>
              </a:rPr>
              <a:t>? Why are You so far from helping Me, And from the words of My groaning</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7225961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Present to the student the power of fulfilled prophecy</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words and actions of His enemies are recorded. </a:t>
            </a:r>
            <a:r>
              <a:rPr lang="en-US" altLang="en-US" b="1" dirty="0">
                <a:effectLst>
                  <a:outerShdw blurRad="38100" dist="38100" dir="2700000" algn="tl">
                    <a:srgbClr val="000000"/>
                  </a:outerShdw>
                </a:effectLst>
              </a:rPr>
              <a:t>(Psa 22:6-8, 18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99133902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Present to the student the power of fulfilled prophecy</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Psalm 22:6-8 </a:t>
            </a:r>
            <a:r>
              <a:rPr lang="en-US" altLang="en-US" b="1" u="sng" dirty="0">
                <a:effectLst>
                  <a:outerShdw blurRad="38100" dist="38100" dir="2700000" algn="tl">
                    <a:srgbClr val="000000"/>
                  </a:outerShdw>
                </a:effectLst>
              </a:rPr>
              <a:t>(NKJV)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But </a:t>
            </a:r>
            <a:r>
              <a:rPr lang="en-US" altLang="en-US" dirty="0">
                <a:effectLst>
                  <a:outerShdw blurRad="38100" dist="38100" dir="2700000" algn="tl">
                    <a:srgbClr val="000000"/>
                  </a:outerShdw>
                </a:effectLst>
              </a:rPr>
              <a:t>I am a worm, and no man</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	A reproach of men, and despised by the people</a:t>
            </a:r>
            <a:r>
              <a:rPr lang="en-US" altLang="en-US" dirty="0" smtClean="0">
                <a:effectLst>
                  <a:outerShdw blurRad="38100" dist="38100" dir="2700000" algn="tl">
                    <a:srgbClr val="000000"/>
                  </a:outerShdw>
                </a:effectLst>
              </a:rPr>
              <a:t>. 7 All </a:t>
            </a:r>
            <a:r>
              <a:rPr lang="en-US" altLang="en-US" dirty="0">
                <a:effectLst>
                  <a:outerShdw blurRad="38100" dist="38100" dir="2700000" algn="tl">
                    <a:srgbClr val="000000"/>
                  </a:outerShdw>
                </a:effectLst>
              </a:rPr>
              <a:t>those who see Me ridicule Me</a:t>
            </a:r>
            <a:r>
              <a:rPr lang="en-US" altLang="en-US" dirty="0" smtClean="0">
                <a:effectLst>
                  <a:outerShdw blurRad="38100" dist="38100" dir="2700000" algn="tl">
                    <a:srgbClr val="000000"/>
                  </a:outerShdw>
                </a:effectLst>
              </a:rPr>
              <a:t>; They </a:t>
            </a:r>
            <a:r>
              <a:rPr lang="en-US" altLang="en-US" dirty="0">
                <a:effectLst>
                  <a:outerShdw blurRad="38100" dist="38100" dir="2700000" algn="tl">
                    <a:srgbClr val="000000"/>
                  </a:outerShdw>
                </a:effectLst>
              </a:rPr>
              <a:t>shoot out the lip, they shake the head, saying</a:t>
            </a:r>
            <a:r>
              <a:rPr lang="en-US" altLang="en-US" dirty="0" smtClean="0">
                <a:effectLst>
                  <a:outerShdw blurRad="38100" dist="38100" dir="2700000" algn="tl">
                    <a:srgbClr val="000000"/>
                  </a:outerShdw>
                </a:effectLst>
              </a:rPr>
              <a:t>, 8 “</a:t>
            </a:r>
            <a:r>
              <a:rPr lang="en-US" altLang="en-US" u="sng" dirty="0">
                <a:effectLst>
                  <a:outerShdw blurRad="38100" dist="38100" dir="2700000" algn="tl">
                    <a:srgbClr val="000000"/>
                  </a:outerShdw>
                </a:effectLst>
              </a:rPr>
              <a:t>He trusted in the LORD, let Him rescue Him</a:t>
            </a:r>
            <a:r>
              <a:rPr lang="en-US" altLang="en-US" u="sng" dirty="0" smtClean="0">
                <a:effectLst>
                  <a:outerShdw blurRad="38100" dist="38100" dir="2700000" algn="tl">
                    <a:srgbClr val="000000"/>
                  </a:outerShdw>
                </a:effectLst>
              </a:rPr>
              <a:t>; Let </a:t>
            </a:r>
            <a:r>
              <a:rPr lang="en-US" altLang="en-US" u="sng" dirty="0">
                <a:effectLst>
                  <a:outerShdw blurRad="38100" dist="38100" dir="2700000" algn="tl">
                    <a:srgbClr val="000000"/>
                  </a:outerShdw>
                </a:effectLst>
              </a:rPr>
              <a:t>Him deliver Him, since He delights in Him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2103834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Present to the student the power of fulfilled prophecy</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Psalm </a:t>
            </a:r>
            <a:r>
              <a:rPr lang="en-US" altLang="en-US" b="1" u="sng" dirty="0">
                <a:effectLst>
                  <a:outerShdw blurRad="38100" dist="38100" dir="2700000" algn="tl">
                    <a:srgbClr val="000000"/>
                  </a:outerShdw>
                </a:effectLst>
              </a:rPr>
              <a:t>22:18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a:t>
            </a:r>
            <a:r>
              <a:rPr lang="en-US" altLang="en-US" dirty="0">
                <a:effectLst>
                  <a:outerShdw blurRad="38100" dist="38100" dir="2700000" algn="tl">
                    <a:srgbClr val="000000"/>
                  </a:outerShdw>
                </a:effectLst>
              </a:rPr>
              <a:t>	They </a:t>
            </a:r>
            <a:r>
              <a:rPr lang="en-US" altLang="en-US" u="sng" dirty="0">
                <a:effectLst>
                  <a:outerShdw blurRad="38100" dist="38100" dir="2700000" algn="tl">
                    <a:srgbClr val="000000"/>
                  </a:outerShdw>
                </a:effectLst>
              </a:rPr>
              <a:t>divide My garments among them</a:t>
            </a:r>
            <a:r>
              <a:rPr lang="en-US" altLang="en-US" dirty="0" smtClean="0">
                <a:effectLst>
                  <a:outerShdw blurRad="38100" dist="38100" dir="2700000" algn="tl">
                    <a:srgbClr val="000000"/>
                  </a:outerShdw>
                </a:effectLst>
              </a:rPr>
              <a:t>, And </a:t>
            </a:r>
            <a:r>
              <a:rPr lang="en-US" altLang="en-US" dirty="0">
                <a:effectLst>
                  <a:outerShdw blurRad="38100" dist="38100" dir="2700000" algn="tl">
                    <a:srgbClr val="000000"/>
                  </a:outerShdw>
                </a:effectLst>
              </a:rPr>
              <a:t>for </a:t>
            </a:r>
            <a:r>
              <a:rPr lang="en-US" altLang="en-US" u="sng" dirty="0">
                <a:effectLst>
                  <a:outerShdw blurRad="38100" dist="38100" dir="2700000" algn="tl">
                    <a:srgbClr val="000000"/>
                  </a:outerShdw>
                </a:effectLst>
              </a:rPr>
              <a:t>My clothing they cast lots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678507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Present to the student the power of fulfilled prophecy</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details of crucifixion are recorded. </a:t>
            </a:r>
            <a:r>
              <a:rPr lang="en-US" altLang="en-US" b="1" dirty="0">
                <a:effectLst>
                  <a:outerShdw blurRad="38100" dist="38100" dir="2700000" algn="tl">
                    <a:srgbClr val="000000"/>
                  </a:outerShdw>
                </a:effectLst>
              </a:rPr>
              <a:t>(Psa 22:14-17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1116024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Present to the student the power of fulfilled prophecy</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Psalm 22:14-17 </a:t>
            </a:r>
            <a:r>
              <a:rPr lang="en-US" altLang="en-US" sz="3000" b="1" u="sng" dirty="0">
                <a:effectLst>
                  <a:outerShdw blurRad="38100" dist="38100" dir="2700000" algn="tl">
                    <a:srgbClr val="000000"/>
                  </a:outerShdw>
                </a:effectLst>
              </a:rPr>
              <a:t>(NKJV)</a:t>
            </a:r>
            <a:r>
              <a:rPr lang="en-US" altLang="en-US" sz="3000" dirty="0">
                <a:effectLst>
                  <a:outerShdw blurRad="38100" dist="38100" dir="2700000" algn="tl">
                    <a:srgbClr val="000000"/>
                  </a:outerShdw>
                </a:effectLst>
              </a:rPr>
              <a:t> </a:t>
            </a:r>
            <a:r>
              <a:rPr lang="en-US" altLang="en-US" sz="3000" dirty="0" smtClean="0">
                <a:effectLst>
                  <a:outerShdw blurRad="38100" dist="38100" dir="2700000" algn="tl">
                    <a:srgbClr val="000000"/>
                  </a:outerShdw>
                </a:effectLst>
              </a:rPr>
              <a:t>- I </a:t>
            </a:r>
            <a:r>
              <a:rPr lang="en-US" altLang="en-US" sz="3000" dirty="0">
                <a:effectLst>
                  <a:outerShdw blurRad="38100" dist="38100" dir="2700000" algn="tl">
                    <a:srgbClr val="000000"/>
                  </a:outerShdw>
                </a:effectLst>
              </a:rPr>
              <a:t>am poured out like water</a:t>
            </a:r>
            <a:r>
              <a:rPr lang="en-US" altLang="en-US" sz="3000" dirty="0" smtClean="0">
                <a:effectLst>
                  <a:outerShdw blurRad="38100" dist="38100" dir="2700000" algn="tl">
                    <a:srgbClr val="000000"/>
                  </a:outerShdw>
                </a:effectLst>
              </a:rPr>
              <a:t>, And </a:t>
            </a:r>
            <a:r>
              <a:rPr lang="en-US" altLang="en-US" sz="3000" u="sng" dirty="0">
                <a:effectLst>
                  <a:outerShdw blurRad="38100" dist="38100" dir="2700000" algn="tl">
                    <a:srgbClr val="000000"/>
                  </a:outerShdw>
                </a:effectLst>
              </a:rPr>
              <a:t>all My bones are out of joint</a:t>
            </a:r>
            <a:r>
              <a:rPr lang="en-US" altLang="en-US" sz="3000" dirty="0" smtClean="0">
                <a:effectLst>
                  <a:outerShdw blurRad="38100" dist="38100" dir="2700000" algn="tl">
                    <a:srgbClr val="000000"/>
                  </a:outerShdw>
                </a:effectLst>
              </a:rPr>
              <a:t>; My </a:t>
            </a:r>
            <a:r>
              <a:rPr lang="en-US" altLang="en-US" sz="3000" u="sng" dirty="0">
                <a:effectLst>
                  <a:outerShdw blurRad="38100" dist="38100" dir="2700000" algn="tl">
                    <a:srgbClr val="000000"/>
                  </a:outerShdw>
                </a:effectLst>
              </a:rPr>
              <a:t>heart is like wax</a:t>
            </a:r>
            <a:r>
              <a:rPr lang="en-US" altLang="en-US" sz="3000" dirty="0" smtClean="0">
                <a:effectLst>
                  <a:outerShdw blurRad="38100" dist="38100" dir="2700000" algn="tl">
                    <a:srgbClr val="000000"/>
                  </a:outerShdw>
                </a:effectLst>
              </a:rPr>
              <a:t>; It </a:t>
            </a:r>
            <a:r>
              <a:rPr lang="en-US" altLang="en-US" sz="3000" dirty="0">
                <a:effectLst>
                  <a:outerShdw blurRad="38100" dist="38100" dir="2700000" algn="tl">
                    <a:srgbClr val="000000"/>
                  </a:outerShdw>
                </a:effectLst>
              </a:rPr>
              <a:t>has melted within Me</a:t>
            </a:r>
            <a:r>
              <a:rPr lang="en-US" altLang="en-US" sz="3000" dirty="0" smtClean="0">
                <a:effectLst>
                  <a:outerShdw blurRad="38100" dist="38100" dir="2700000" algn="tl">
                    <a:srgbClr val="000000"/>
                  </a:outerShdw>
                </a:effectLst>
              </a:rPr>
              <a:t>. 15 My </a:t>
            </a:r>
            <a:r>
              <a:rPr lang="en-US" altLang="en-US" sz="3000" dirty="0">
                <a:effectLst>
                  <a:outerShdw blurRad="38100" dist="38100" dir="2700000" algn="tl">
                    <a:srgbClr val="000000"/>
                  </a:outerShdw>
                </a:effectLst>
              </a:rPr>
              <a:t>strength is dried up like a potsherd</a:t>
            </a:r>
            <a:r>
              <a:rPr lang="en-US" altLang="en-US" sz="3000" dirty="0" smtClean="0">
                <a:effectLst>
                  <a:outerShdw blurRad="38100" dist="38100" dir="2700000" algn="tl">
                    <a:srgbClr val="000000"/>
                  </a:outerShdw>
                </a:effectLst>
              </a:rPr>
              <a:t>, And </a:t>
            </a:r>
            <a:r>
              <a:rPr lang="en-US" altLang="en-US" sz="3000" dirty="0">
                <a:effectLst>
                  <a:outerShdw blurRad="38100" dist="38100" dir="2700000" algn="tl">
                    <a:srgbClr val="000000"/>
                  </a:outerShdw>
                </a:effectLst>
              </a:rPr>
              <a:t>My tongue clings to My jaws</a:t>
            </a:r>
            <a:r>
              <a:rPr lang="en-US" altLang="en-US" sz="3000" dirty="0" smtClean="0">
                <a:effectLst>
                  <a:outerShdw blurRad="38100" dist="38100" dir="2700000" algn="tl">
                    <a:srgbClr val="000000"/>
                  </a:outerShdw>
                </a:effectLst>
              </a:rPr>
              <a:t>; You </a:t>
            </a:r>
            <a:r>
              <a:rPr lang="en-US" altLang="en-US" sz="3000" dirty="0">
                <a:effectLst>
                  <a:outerShdw blurRad="38100" dist="38100" dir="2700000" algn="tl">
                    <a:srgbClr val="000000"/>
                  </a:outerShdw>
                </a:effectLst>
              </a:rPr>
              <a:t>have brought Me to the dust of death</a:t>
            </a:r>
            <a:r>
              <a:rPr lang="en-US" altLang="en-US" sz="3000" dirty="0" smtClean="0">
                <a:effectLst>
                  <a:outerShdw blurRad="38100" dist="38100" dir="2700000" algn="tl">
                    <a:srgbClr val="000000"/>
                  </a:outerShdw>
                </a:effectLst>
              </a:rPr>
              <a:t>. 16 For </a:t>
            </a:r>
            <a:r>
              <a:rPr lang="en-US" altLang="en-US" sz="3000" dirty="0">
                <a:effectLst>
                  <a:outerShdw blurRad="38100" dist="38100" dir="2700000" algn="tl">
                    <a:srgbClr val="000000"/>
                  </a:outerShdw>
                </a:effectLst>
              </a:rPr>
              <a:t>dogs have surrounded Me</a:t>
            </a:r>
            <a:r>
              <a:rPr lang="en-US" altLang="en-US" sz="3000" dirty="0" smtClean="0">
                <a:effectLst>
                  <a:outerShdw blurRad="38100" dist="38100" dir="2700000" algn="tl">
                    <a:srgbClr val="000000"/>
                  </a:outerShdw>
                </a:effectLst>
              </a:rPr>
              <a:t>; The </a:t>
            </a:r>
            <a:r>
              <a:rPr lang="en-US" altLang="en-US" sz="3000" dirty="0">
                <a:effectLst>
                  <a:outerShdw blurRad="38100" dist="38100" dir="2700000" algn="tl">
                    <a:srgbClr val="000000"/>
                  </a:outerShdw>
                </a:effectLst>
              </a:rPr>
              <a:t>congregation of the wicked has enclosed Me</a:t>
            </a:r>
            <a:r>
              <a:rPr lang="en-US" altLang="en-US" sz="3000" dirty="0" smtClean="0">
                <a:effectLst>
                  <a:outerShdw blurRad="38100" dist="38100" dir="2700000" algn="tl">
                    <a:srgbClr val="000000"/>
                  </a:outerShdw>
                </a:effectLst>
              </a:rPr>
              <a:t>. </a:t>
            </a:r>
            <a:r>
              <a:rPr lang="en-US" altLang="en-US" sz="3000" u="sng" dirty="0" smtClean="0">
                <a:effectLst>
                  <a:outerShdw blurRad="38100" dist="38100" dir="2700000" algn="tl">
                    <a:srgbClr val="000000"/>
                  </a:outerShdw>
                </a:effectLst>
              </a:rPr>
              <a:t>They </a:t>
            </a:r>
            <a:r>
              <a:rPr lang="en-US" altLang="en-US" sz="3000" u="sng" dirty="0">
                <a:effectLst>
                  <a:outerShdw blurRad="38100" dist="38100" dir="2700000" algn="tl">
                    <a:srgbClr val="000000"/>
                  </a:outerShdw>
                </a:effectLst>
              </a:rPr>
              <a:t>pierced My hands and My feet</a:t>
            </a:r>
            <a:r>
              <a:rPr lang="en-US" altLang="en-US" sz="3000" dirty="0" smtClean="0">
                <a:effectLst>
                  <a:outerShdw blurRad="38100" dist="38100" dir="2700000" algn="tl">
                    <a:srgbClr val="000000"/>
                  </a:outerShdw>
                </a:effectLst>
              </a:rPr>
              <a:t>;</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160662697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Present to the student the power of fulfilled prophecy</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17</a:t>
            </a:r>
            <a:r>
              <a:rPr lang="en-US" altLang="en-US" dirty="0">
                <a:effectLst>
                  <a:outerShdw blurRad="38100" dist="38100" dir="2700000" algn="tl">
                    <a:srgbClr val="000000"/>
                  </a:outerShdw>
                </a:effectLst>
              </a:rPr>
              <a:t>	</a:t>
            </a:r>
            <a:r>
              <a:rPr lang="en-US" altLang="en-US" u="sng" dirty="0">
                <a:effectLst>
                  <a:outerShdw blurRad="38100" dist="38100" dir="2700000" algn="tl">
                    <a:srgbClr val="000000"/>
                  </a:outerShdw>
                </a:effectLst>
              </a:rPr>
              <a:t>I can count all My bones</a:t>
            </a:r>
            <a:r>
              <a:rPr lang="en-US" altLang="en-US" dirty="0" smtClean="0">
                <a:effectLst>
                  <a:outerShdw blurRad="38100" dist="38100" dir="2700000" algn="tl">
                    <a:srgbClr val="000000"/>
                  </a:outerShdw>
                </a:effectLst>
              </a:rPr>
              <a:t>. They </a:t>
            </a:r>
            <a:r>
              <a:rPr lang="en-US" altLang="en-US" dirty="0">
                <a:effectLst>
                  <a:outerShdw blurRad="38100" dist="38100" dir="2700000" algn="tl">
                    <a:srgbClr val="000000"/>
                  </a:outerShdw>
                </a:effectLst>
              </a:rPr>
              <a:t>look and stare at Me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6108128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Present to the student the power of fulfilled prophecy</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How </a:t>
            </a:r>
            <a:r>
              <a:rPr lang="en-US" altLang="en-US" dirty="0">
                <a:effectLst>
                  <a:outerShdw blurRad="38100" dist="38100" dir="2700000" algn="tl">
                    <a:srgbClr val="000000"/>
                  </a:outerShdw>
                </a:effectLst>
              </a:rPr>
              <a:t>can these things be written over a </a:t>
            </a:r>
            <a:r>
              <a:rPr lang="en-US" altLang="en-US" u="sng" dirty="0">
                <a:effectLst>
                  <a:outerShdw blurRad="38100" dist="38100" dir="2700000" algn="tl">
                    <a:srgbClr val="000000"/>
                  </a:outerShdw>
                </a:effectLst>
              </a:rPr>
              <a:t>1000 years before the event </a:t>
            </a:r>
            <a:r>
              <a:rPr lang="en-US" altLang="en-US" dirty="0">
                <a:effectLst>
                  <a:outerShdw blurRad="38100" dist="38100" dir="2700000" algn="tl">
                    <a:srgbClr val="000000"/>
                  </a:outerShdw>
                </a:effectLst>
              </a:rPr>
              <a:t>and </a:t>
            </a:r>
            <a:r>
              <a:rPr lang="en-US" altLang="en-US" dirty="0" smtClean="0">
                <a:effectLst>
                  <a:outerShdw blurRad="38100" dist="38100" dir="2700000" algn="tl">
                    <a:srgbClr val="000000"/>
                  </a:outerShdw>
                </a:effectLst>
              </a:rPr>
              <a:t>even </a:t>
            </a:r>
            <a:r>
              <a:rPr lang="en-US" altLang="en-US" u="sng" dirty="0">
                <a:effectLst>
                  <a:outerShdw blurRad="38100" dist="38100" dir="2700000" algn="tl">
                    <a:srgbClr val="000000"/>
                  </a:outerShdw>
                </a:effectLst>
              </a:rPr>
              <a:t>before crucifixion was even invented</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Even </a:t>
            </a:r>
            <a:r>
              <a:rPr lang="en-US" altLang="en-US" dirty="0">
                <a:effectLst>
                  <a:outerShdw blurRad="38100" dist="38100" dir="2700000" algn="tl">
                    <a:srgbClr val="000000"/>
                  </a:outerShdw>
                </a:effectLst>
              </a:rPr>
              <a:t>though this evidence is powerful, it must be received in order to have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power in us.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2 Thess 1:9-10; 1 Thess 2:13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117951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Present to the student the power of fulfilled prophecy</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Thessalonians </a:t>
            </a:r>
            <a:r>
              <a:rPr lang="en-US" altLang="en-US" b="1" u="sng" dirty="0" smtClean="0">
                <a:effectLst>
                  <a:outerShdw blurRad="38100" dist="38100" dir="2700000" algn="tl">
                    <a:srgbClr val="000000"/>
                  </a:outerShdw>
                </a:effectLst>
              </a:rPr>
              <a:t>1:9-10 </a:t>
            </a:r>
            <a:r>
              <a:rPr lang="en-US" altLang="en-US" b="1" u="sng" dirty="0">
                <a:effectLst>
                  <a:outerShdw blurRad="38100" dist="38100" dir="2700000" algn="tl">
                    <a:srgbClr val="000000"/>
                  </a:outerShdw>
                </a:effectLst>
              </a:rPr>
              <a:t>(NKJV)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These </a:t>
            </a:r>
            <a:r>
              <a:rPr lang="en-US" altLang="en-US" dirty="0">
                <a:effectLst>
                  <a:outerShdw blurRad="38100" dist="38100" dir="2700000" algn="tl">
                    <a:srgbClr val="000000"/>
                  </a:outerShdw>
                </a:effectLst>
              </a:rPr>
              <a:t>shall be punished with everlasting destruction from the presence of the Lord and from the glory of His power, 10when He comes, in that Day, to be glorified in His saints and to be admired among all those who believe, </a:t>
            </a:r>
            <a:r>
              <a:rPr lang="en-US" altLang="en-US" u="sng" dirty="0">
                <a:effectLst>
                  <a:outerShdw blurRad="38100" dist="38100" dir="2700000" algn="tl">
                    <a:srgbClr val="000000"/>
                  </a:outerShdw>
                </a:effectLst>
              </a:rPr>
              <a:t>because our testimony among you was believed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1341328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smtClean="0">
                <a:effectLst>
                  <a:outerShdw blurRad="38100" dist="38100" dir="2700000" algn="tl">
                    <a:srgbClr val="000000"/>
                  </a:outerShdw>
                </a:effectLst>
              </a:rPr>
              <a:t>How Can We Talk to One Who has Rejected the Bible?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writers of the Bible give testimony to their credibility. </a:t>
            </a:r>
            <a:r>
              <a:rPr lang="en-US" altLang="en-US" b="1" dirty="0">
                <a:effectLst>
                  <a:outerShdw blurRad="38100" dist="38100" dir="2700000" algn="tl">
                    <a:srgbClr val="000000"/>
                  </a:outerShdw>
                </a:effectLst>
              </a:rPr>
              <a:t>(2 Pt 1:16-21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22247235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Present to the student the power of fulfilled prophecy</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Thessalonians 2:13 (NKJV)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For </a:t>
            </a:r>
            <a:r>
              <a:rPr lang="en-US" altLang="en-US" dirty="0">
                <a:effectLst>
                  <a:outerShdw blurRad="38100" dist="38100" dir="2700000" algn="tl">
                    <a:srgbClr val="000000"/>
                  </a:outerShdw>
                </a:effectLst>
              </a:rPr>
              <a:t>this reason we also thank God without ceasing, because when you received the word of God which you heard from us, you welcomed it </a:t>
            </a:r>
            <a:r>
              <a:rPr lang="en-US" altLang="en-US" u="sng" dirty="0">
                <a:effectLst>
                  <a:outerShdw blurRad="38100" dist="38100" dir="2700000" algn="tl">
                    <a:srgbClr val="000000"/>
                  </a:outerShdw>
                </a:effectLst>
              </a:rPr>
              <a:t>not as the word of men</a:t>
            </a:r>
            <a:r>
              <a:rPr lang="en-US" altLang="en-US" dirty="0">
                <a:effectLst>
                  <a:outerShdw blurRad="38100" dist="38100" dir="2700000" algn="tl">
                    <a:srgbClr val="000000"/>
                  </a:outerShdw>
                </a:effectLst>
              </a:rPr>
              <a:t>, but </a:t>
            </a:r>
            <a:r>
              <a:rPr lang="en-US" altLang="en-US" u="sng" dirty="0">
                <a:effectLst>
                  <a:outerShdw blurRad="38100" dist="38100" dir="2700000" algn="tl">
                    <a:srgbClr val="000000"/>
                  </a:outerShdw>
                </a:effectLst>
              </a:rPr>
              <a:t>as it is in truth, the word of God</a:t>
            </a:r>
            <a:r>
              <a:rPr lang="en-US" altLang="en-US" dirty="0">
                <a:effectLst>
                  <a:outerShdw blurRad="38100" dist="38100" dir="2700000" algn="tl">
                    <a:srgbClr val="000000"/>
                  </a:outerShdw>
                </a:effectLst>
              </a:rPr>
              <a:t>, which also effectively works in you who believe.</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1348983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Present to the student the power of fulfilled prophecy</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Dying </a:t>
            </a:r>
            <a:r>
              <a:rPr lang="en-US" altLang="en-US" dirty="0">
                <a:effectLst>
                  <a:outerShdw blurRad="38100" dist="38100" dir="2700000" algn="tl">
                    <a:srgbClr val="000000"/>
                  </a:outerShdw>
                </a:effectLst>
              </a:rPr>
              <a:t>words of atheists.</a:t>
            </a:r>
          </a:p>
          <a:p>
            <a:r>
              <a:rPr lang="en-US" altLang="en-US" b="1" u="sng" dirty="0" smtClean="0">
                <a:effectLst>
                  <a:outerShdw blurRad="38100" dist="38100" dir="2700000" algn="tl">
                    <a:srgbClr val="000000"/>
                  </a:outerShdw>
                </a:effectLst>
              </a:rPr>
              <a:t>Ingersoll</a:t>
            </a:r>
            <a:r>
              <a:rPr lang="en-US" altLang="en-US" b="1" u="sng" dirty="0">
                <a:effectLst>
                  <a:outerShdw blurRad="38100" dist="38100" dir="2700000" algn="tl">
                    <a:srgbClr val="000000"/>
                  </a:outerShdw>
                </a:effectLst>
              </a:rPr>
              <a:t>:</a:t>
            </a:r>
            <a:r>
              <a:rPr lang="en-US" altLang="en-US" dirty="0">
                <a:effectLst>
                  <a:outerShdw blurRad="38100" dist="38100" dir="2700000" algn="tl">
                    <a:srgbClr val="000000"/>
                  </a:outerShdw>
                </a:effectLst>
              </a:rPr>
              <a:t> "0 God, if there be a God, save my soul, if I have a soul, from hell, if there be a hell</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3591477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Present to the student the power of fulfilled prophecy</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Voltaire</a:t>
            </a:r>
            <a:r>
              <a:rPr lang="en-US" altLang="en-US" b="1" u="sng" dirty="0">
                <a:effectLst>
                  <a:outerShdw blurRad="38100" dist="38100" dir="2700000" algn="tl">
                    <a:srgbClr val="000000"/>
                  </a:outerShdw>
                </a:effectLst>
              </a:rPr>
              <a:t>:</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a:t>
            </a:r>
            <a:r>
              <a:rPr lang="en-US" altLang="en-US" dirty="0">
                <a:effectLst>
                  <a:outerShdw blurRad="38100" dist="38100" dir="2700000" algn="tl">
                    <a:srgbClr val="000000"/>
                  </a:outerShdw>
                </a:effectLst>
              </a:rPr>
              <a:t>I am </a:t>
            </a:r>
            <a:r>
              <a:rPr lang="en-US" altLang="en-US" dirty="0" smtClean="0">
                <a:effectLst>
                  <a:outerShdw blurRad="38100" dist="38100" dir="2700000" algn="tl">
                    <a:srgbClr val="000000"/>
                  </a:outerShdw>
                </a:effectLst>
              </a:rPr>
              <a:t>abandoned </a:t>
            </a:r>
            <a:r>
              <a:rPr lang="en-US" altLang="en-US" dirty="0">
                <a:effectLst>
                  <a:outerShdw blurRad="38100" dist="38100" dir="2700000" algn="tl">
                    <a:srgbClr val="000000"/>
                  </a:outerShdw>
                </a:effectLst>
              </a:rPr>
              <a:t>by God and man; I will give you half of what I am worth, if you will give me six month's life," to the doctor treating him. When told it could not be done, he continued, "Then I shall die and go to hell</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836282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Present to the student the power of fulfilled prophecy</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Sir </a:t>
            </a:r>
            <a:r>
              <a:rPr lang="en-US" altLang="en-US" b="1" u="sng" dirty="0">
                <a:effectLst>
                  <a:outerShdw blurRad="38100" dist="38100" dir="2700000" algn="tl">
                    <a:srgbClr val="000000"/>
                  </a:outerShdw>
                </a:effectLst>
              </a:rPr>
              <a:t>Thomas Scott</a:t>
            </a:r>
            <a:r>
              <a:rPr lang="en-US" altLang="en-US" dirty="0">
                <a:effectLst>
                  <a:outerShdw blurRad="38100" dist="38100" dir="2700000" algn="tl">
                    <a:srgbClr val="000000"/>
                  </a:outerShdw>
                </a:effectLst>
              </a:rPr>
              <a:t>: "Until this </a:t>
            </a:r>
            <a:r>
              <a:rPr lang="en-US" altLang="en-US" dirty="0" smtClean="0">
                <a:effectLst>
                  <a:outerShdw blurRad="38100" dist="38100" dir="2700000" algn="tl">
                    <a:srgbClr val="000000"/>
                  </a:outerShdw>
                </a:effectLst>
              </a:rPr>
              <a:t>moment </a:t>
            </a:r>
            <a:r>
              <a:rPr lang="en-US" altLang="en-US" dirty="0">
                <a:effectLst>
                  <a:outerShdw blurRad="38100" dist="38100" dir="2700000" algn="tl">
                    <a:srgbClr val="000000"/>
                  </a:outerShdw>
                </a:effectLst>
              </a:rPr>
              <a:t>I thought there was neither a God nor a hell. Now I know and feel there are both, and I am doomed to perdition by the just judgment of the Almighty."</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0231225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smtClean="0">
                <a:effectLst>
                  <a:outerShdw blurRad="38100" dist="38100" dir="2700000" algn="tl">
                    <a:srgbClr val="000000"/>
                  </a:outerShdw>
                </a:effectLst>
              </a:rPr>
              <a:t>How Can We Talk to One Who has Rejected the Bible?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2 </a:t>
            </a:r>
            <a:r>
              <a:rPr lang="en-US" altLang="en-US" b="1" u="sng" dirty="0">
                <a:effectLst>
                  <a:outerShdw blurRad="38100" dist="38100" dir="2700000" algn="tl">
                    <a:srgbClr val="000000"/>
                  </a:outerShdw>
                </a:effectLst>
              </a:rPr>
              <a:t>Peter </a:t>
            </a:r>
            <a:r>
              <a:rPr lang="en-US" altLang="en-US" b="1" u="sng" dirty="0" smtClean="0">
                <a:effectLst>
                  <a:outerShdw blurRad="38100" dist="38100" dir="2700000" algn="tl">
                    <a:srgbClr val="000000"/>
                  </a:outerShdw>
                </a:effectLst>
              </a:rPr>
              <a:t>1:16-21 </a:t>
            </a:r>
            <a:r>
              <a:rPr lang="en-US" altLang="en-US" b="1" u="sng" dirty="0">
                <a:effectLst>
                  <a:outerShdw blurRad="38100" dist="38100" dir="2700000" algn="tl">
                    <a:srgbClr val="000000"/>
                  </a:outerShdw>
                </a:effectLst>
              </a:rPr>
              <a:t>(NKJV)</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For </a:t>
            </a:r>
            <a:r>
              <a:rPr lang="en-US" altLang="en-US" dirty="0">
                <a:effectLst>
                  <a:outerShdw blurRad="38100" dist="38100" dir="2700000" algn="tl">
                    <a:srgbClr val="000000"/>
                  </a:outerShdw>
                </a:effectLst>
              </a:rPr>
              <a:t>we did not follow </a:t>
            </a:r>
            <a:r>
              <a:rPr lang="en-US" altLang="en-US" u="sng" dirty="0">
                <a:effectLst>
                  <a:outerShdw blurRad="38100" dist="38100" dir="2700000" algn="tl">
                    <a:srgbClr val="000000"/>
                  </a:outerShdw>
                </a:effectLst>
              </a:rPr>
              <a:t>cunningly devised fables</a:t>
            </a:r>
            <a:r>
              <a:rPr lang="en-US" altLang="en-US" dirty="0">
                <a:effectLst>
                  <a:outerShdw blurRad="38100" dist="38100" dir="2700000" algn="tl">
                    <a:srgbClr val="000000"/>
                  </a:outerShdw>
                </a:effectLst>
              </a:rPr>
              <a:t> when we made known to you the power and coming of our Lord Jesus Christ, but were eyewitnesses of His majesty. </a:t>
            </a:r>
            <a:r>
              <a:rPr lang="en-US" altLang="en-US" dirty="0" smtClean="0">
                <a:effectLst>
                  <a:outerShdw blurRad="38100" dist="38100" dir="2700000" algn="tl">
                    <a:srgbClr val="000000"/>
                  </a:outerShdw>
                </a:effectLst>
              </a:rPr>
              <a:t>… 19 And </a:t>
            </a:r>
            <a:r>
              <a:rPr lang="en-US" altLang="en-US" dirty="0">
                <a:effectLst>
                  <a:outerShdw blurRad="38100" dist="38100" dir="2700000" algn="tl">
                    <a:srgbClr val="000000"/>
                  </a:outerShdw>
                </a:effectLst>
              </a:rPr>
              <a:t>so we have </a:t>
            </a:r>
            <a:r>
              <a:rPr lang="en-US" altLang="en-US" u="sng" dirty="0">
                <a:effectLst>
                  <a:outerShdw blurRad="38100" dist="38100" dir="2700000" algn="tl">
                    <a:srgbClr val="000000"/>
                  </a:outerShdw>
                </a:effectLst>
              </a:rPr>
              <a:t>the prophetic word confirmed</a:t>
            </a:r>
            <a:r>
              <a:rPr lang="en-US" altLang="en-US" dirty="0">
                <a:effectLst>
                  <a:outerShdw blurRad="38100" dist="38100" dir="2700000" algn="tl">
                    <a:srgbClr val="000000"/>
                  </a:outerShdw>
                </a:effectLst>
              </a:rPr>
              <a:t>, which </a:t>
            </a:r>
            <a:r>
              <a:rPr lang="en-US" altLang="en-US" u="sng" dirty="0">
                <a:effectLst>
                  <a:outerShdw blurRad="38100" dist="38100" dir="2700000" algn="tl">
                    <a:srgbClr val="000000"/>
                  </a:outerShdw>
                </a:effectLst>
              </a:rPr>
              <a:t>you do well to heed</a:t>
            </a:r>
            <a:r>
              <a:rPr lang="en-US" altLang="en-US" dirty="0">
                <a:effectLst>
                  <a:outerShdw blurRad="38100" dist="38100" dir="2700000" algn="tl">
                    <a:srgbClr val="000000"/>
                  </a:outerShdw>
                </a:effectLst>
              </a:rPr>
              <a:t> as a light that shines in a dark place, until the day dawns and the morning star rises in your hearts;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91547316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3319</TotalTime>
  <Words>4279</Words>
  <Application>Microsoft Office PowerPoint</Application>
  <PresentationFormat>On-screen Show (4:3)</PresentationFormat>
  <Paragraphs>198</Paragraphs>
  <Slides>83</Slides>
  <Notes>0</Notes>
  <HiddenSlides>0</HiddenSlides>
  <MMClips>0</MMClips>
  <ScaleCrop>false</ScaleCrop>
  <HeadingPairs>
    <vt:vector size="4" baseType="variant">
      <vt:variant>
        <vt:lpstr>Theme</vt:lpstr>
      </vt:variant>
      <vt:variant>
        <vt:i4>1</vt:i4>
      </vt:variant>
      <vt:variant>
        <vt:lpstr>Slide Titles</vt:lpstr>
      </vt:variant>
      <vt:variant>
        <vt:i4>83</vt:i4>
      </vt:variant>
    </vt:vector>
  </HeadingPairs>
  <TitlesOfParts>
    <vt:vector size="84" baseType="lpstr">
      <vt:lpstr>Default Design</vt:lpstr>
      <vt:lpstr>How to teach those who reject the Bible as inspired</vt:lpstr>
      <vt:lpstr>How Can We Talk to One Who has Rejected the Bible?</vt:lpstr>
      <vt:lpstr>How Can We Talk to One Who has Rejected the Bible?</vt:lpstr>
      <vt:lpstr>How Can We Talk to One Who has Rejected the Bible?</vt:lpstr>
      <vt:lpstr>How Can We Talk to One Who has Rejected the Bible?</vt:lpstr>
      <vt:lpstr>How Can We Talk to One Who has Rejected the Bible?</vt:lpstr>
      <vt:lpstr>How Can We Talk to One Who has Rejected the Bible?</vt:lpstr>
      <vt:lpstr>How Can We Talk to One Who has Rejected the Bible?</vt:lpstr>
      <vt:lpstr>How Can We Talk to One Who has Rejected the Bible?</vt:lpstr>
      <vt:lpstr>How Can We Talk to One Who has Rejected the Bible?</vt:lpstr>
      <vt:lpstr>How Can We Talk to One Who has Rejected the Bible?</vt:lpstr>
      <vt:lpstr>Every generation must make faith its own. How does God speak to us?</vt:lpstr>
      <vt:lpstr>Every generation must make faith its own. How does God speak to us?</vt:lpstr>
      <vt:lpstr>Every generation must make faith its own. How does God speak to us?</vt:lpstr>
      <vt:lpstr>Every generation must make faith its own. How does God speak to us?</vt:lpstr>
      <vt:lpstr>Every generation must make faith its own. How does God speak to us?</vt:lpstr>
      <vt:lpstr>Every generation must make faith its own. How does God speak to us?</vt:lpstr>
      <vt:lpstr>Every generation must make faith its own. How does God speak to us?</vt:lpstr>
      <vt:lpstr>Show the historical claims of these writers to the student</vt:lpstr>
      <vt:lpstr>Show the historical claims of these writers to the student</vt:lpstr>
      <vt:lpstr>Show the historical claims of these writers to the student</vt:lpstr>
      <vt:lpstr>Show the historical claims of these writers to the student</vt:lpstr>
      <vt:lpstr>Show the historical claims of these writers to the student</vt:lpstr>
      <vt:lpstr>Show the historical claims of these writers to the student</vt:lpstr>
      <vt:lpstr>Show the historical claims of these writers to the student</vt:lpstr>
      <vt:lpstr>Show the historical claims of these writers to the student</vt:lpstr>
      <vt:lpstr>Show the historical claims of these writers to the student</vt:lpstr>
      <vt:lpstr>Show the historical claims of these writers to the student</vt:lpstr>
      <vt:lpstr>Show the historical claims of these writers to the student</vt:lpstr>
      <vt:lpstr>Show the historical claims of these writers to the student</vt:lpstr>
      <vt:lpstr>Show the historical claims of these writers to the student</vt:lpstr>
      <vt:lpstr>Show the historical claims of these writers to the student</vt:lpstr>
      <vt:lpstr>Show the historical claims of these writers to the student</vt:lpstr>
      <vt:lpstr>Show the historical claims of these writers to the student</vt:lpstr>
      <vt:lpstr>Show the historical claims of these writers to the student</vt:lpstr>
      <vt:lpstr>Show the historical claims of these writers to the student</vt:lpstr>
      <vt:lpstr>Show the historical claims of these writers to the student</vt:lpstr>
      <vt:lpstr>Show the historical claims of these writers to the student</vt:lpstr>
      <vt:lpstr>Engage the student in testing the presented evidence</vt:lpstr>
      <vt:lpstr>Engage the student in testing the presented evidence</vt:lpstr>
      <vt:lpstr>Engage the student in testing the presented evidence</vt:lpstr>
      <vt:lpstr>Engage the student in testing the presented evidence</vt:lpstr>
      <vt:lpstr>Engage the student in testing the presented evidence</vt:lpstr>
      <vt:lpstr>Engage the student in testing the presented evidence</vt:lpstr>
      <vt:lpstr>Engage the student in testing the presented evidence</vt:lpstr>
      <vt:lpstr>Engage the student in testing the presented evidence</vt:lpstr>
      <vt:lpstr>Engage the student in testing the presented evidence</vt:lpstr>
      <vt:lpstr>Engage the student in testing the presented evidence</vt:lpstr>
      <vt:lpstr>Engage the student in testing the presented evidence</vt:lpstr>
      <vt:lpstr>Engage the student in testing the presented evidence</vt:lpstr>
      <vt:lpstr>Engage the student in testing the presented evidence</vt:lpstr>
      <vt:lpstr>Engage the student in testing the presented evidence</vt:lpstr>
      <vt:lpstr>Engage the student in testing the presented evidence</vt:lpstr>
      <vt:lpstr>Engage the student in testing the presented evidence</vt:lpstr>
      <vt:lpstr>Engage the student in testing the presented evidence</vt:lpstr>
      <vt:lpstr>Engage the student in testing the presented evidence</vt:lpstr>
      <vt:lpstr>Engage the student in testing the presented evidence</vt:lpstr>
      <vt:lpstr>Engage the student in testing the presented evidence</vt:lpstr>
      <vt:lpstr>Engage the student in testing the presented evidence</vt:lpstr>
      <vt:lpstr>Engage the student in testing the presented evidence</vt:lpstr>
      <vt:lpstr>Engage the student in testing the presented evidence</vt:lpstr>
      <vt:lpstr>Engage the student in testing the presented evidence</vt:lpstr>
      <vt:lpstr>Engage the student in testing the presented evidence</vt:lpstr>
      <vt:lpstr>Engage the student in testing the presented evidence</vt:lpstr>
      <vt:lpstr>Engage the student in testing the presented evidence</vt:lpstr>
      <vt:lpstr>Engage the student in testing the presented evidence</vt:lpstr>
      <vt:lpstr>Engage the student in testing the presented evidence</vt:lpstr>
      <vt:lpstr>Engage the student in testing the presented evidence</vt:lpstr>
      <vt:lpstr>Engage the student in testing the presented evidence</vt:lpstr>
      <vt:lpstr>Present to the student the power of fulfilled prophecy</vt:lpstr>
      <vt:lpstr>Present to the student the power of fulfilled prophecy</vt:lpstr>
      <vt:lpstr>Present to the student the power of fulfilled prophecy</vt:lpstr>
      <vt:lpstr>Present to the student the power of fulfilled prophecy</vt:lpstr>
      <vt:lpstr>Present to the student the power of fulfilled prophecy</vt:lpstr>
      <vt:lpstr>Present to the student the power of fulfilled prophecy</vt:lpstr>
      <vt:lpstr>Present to the student the power of fulfilled prophecy</vt:lpstr>
      <vt:lpstr>Present to the student the power of fulfilled prophecy</vt:lpstr>
      <vt:lpstr>Present to the student the power of fulfilled prophecy</vt:lpstr>
      <vt:lpstr>Present to the student the power of fulfilled prophecy</vt:lpstr>
      <vt:lpstr>Present to the student the power of fulfilled prophecy</vt:lpstr>
      <vt:lpstr>Present to the student the power of fulfilled prophecy</vt:lpstr>
      <vt:lpstr>Present to the student the power of fulfilled prophecy</vt:lpstr>
      <vt:lpstr>Present to the student the power of fulfilled prophecy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in being right.</dc:title>
  <dc:creator>DON BUNTING</dc:creator>
  <cp:lastModifiedBy>Larry Rouse</cp:lastModifiedBy>
  <cp:revision>70</cp:revision>
  <dcterms:created xsi:type="dcterms:W3CDTF">2011-01-22T21:17:58Z</dcterms:created>
  <dcterms:modified xsi:type="dcterms:W3CDTF">2016-06-17T20:46:00Z</dcterms:modified>
</cp:coreProperties>
</file>